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98" r:id="rId3"/>
    <p:sldId id="273" r:id="rId4"/>
    <p:sldId id="274" r:id="rId5"/>
    <p:sldId id="275" r:id="rId6"/>
    <p:sldId id="276" r:id="rId7"/>
    <p:sldId id="285" r:id="rId8"/>
    <p:sldId id="287" r:id="rId9"/>
    <p:sldId id="295" r:id="rId10"/>
    <p:sldId id="269" r:id="rId11"/>
    <p:sldId id="271" r:id="rId12"/>
    <p:sldId id="299" r:id="rId13"/>
    <p:sldId id="270" r:id="rId14"/>
    <p:sldId id="272" r:id="rId15"/>
    <p:sldId id="278" r:id="rId16"/>
    <p:sldId id="279" r:id="rId17"/>
    <p:sldId id="280" r:id="rId18"/>
    <p:sldId id="300" r:id="rId19"/>
    <p:sldId id="281" r:id="rId20"/>
    <p:sldId id="282" r:id="rId21"/>
    <p:sldId id="284" r:id="rId22"/>
    <p:sldId id="288" r:id="rId23"/>
    <p:sldId id="289" r:id="rId24"/>
    <p:sldId id="290" r:id="rId25"/>
    <p:sldId id="293" r:id="rId26"/>
    <p:sldId id="291" r:id="rId27"/>
    <p:sldId id="294" r:id="rId28"/>
    <p:sldId id="296" r:id="rId29"/>
    <p:sldId id="297" r:id="rId30"/>
    <p:sldId id="257" r:id="rId31"/>
    <p:sldId id="265" r:id="rId32"/>
    <p:sldId id="262" r:id="rId33"/>
    <p:sldId id="266" r:id="rId34"/>
    <p:sldId id="268" r:id="rId35"/>
    <p:sldId id="261" r:id="rId36"/>
    <p:sldId id="263" r:id="rId37"/>
    <p:sldId id="26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leiding" id="{8C685D1C-7626-4EFD-8827-67608CE1552C}">
          <p14:sldIdLst>
            <p14:sldId id="256"/>
          </p14:sldIdLst>
        </p14:section>
        <p14:section name="Inleiding" id="{4089204A-5522-46D8-92BE-753626AB0EAB}">
          <p14:sldIdLst>
            <p14:sldId id="298"/>
          </p14:sldIdLst>
        </p14:section>
        <p14:section name="Computernetwerken" id="{2013D2FE-F565-4F77-9A30-9BAAA203ED6E}">
          <p14:sldIdLst>
            <p14:sldId id="273"/>
            <p14:sldId id="274"/>
            <p14:sldId id="275"/>
            <p14:sldId id="276"/>
            <p14:sldId id="285"/>
            <p14:sldId id="287"/>
            <p14:sldId id="295"/>
          </p14:sldIdLst>
        </p14:section>
        <p14:section name="IPv4" id="{9BA1E7AE-F81F-4801-9CF4-B9E4EBD3932A}">
          <p14:sldIdLst>
            <p14:sldId id="269"/>
            <p14:sldId id="271"/>
            <p14:sldId id="299"/>
            <p14:sldId id="270"/>
            <p14:sldId id="272"/>
            <p14:sldId id="278"/>
            <p14:sldId id="279"/>
            <p14:sldId id="280"/>
            <p14:sldId id="300"/>
            <p14:sldId id="281"/>
            <p14:sldId id="282"/>
            <p14:sldId id="284"/>
            <p14:sldId id="288"/>
            <p14:sldId id="289"/>
          </p14:sldIdLst>
        </p14:section>
        <p14:section name="IP routing" id="{3BF4392C-DFD7-4C7E-B160-0B72B36FECC7}">
          <p14:sldIdLst>
            <p14:sldId id="290"/>
            <p14:sldId id="293"/>
            <p14:sldId id="291"/>
            <p14:sldId id="294"/>
            <p14:sldId id="296"/>
            <p14:sldId id="297"/>
          </p14:sldIdLst>
        </p14:section>
        <p14:section name="Syntra Bizz template" id="{99CC4886-EDF7-4989-A1AC-EDB2556249AE}">
          <p14:sldIdLst>
            <p14:sldId id="257"/>
            <p14:sldId id="265"/>
            <p14:sldId id="262"/>
            <p14:sldId id="266"/>
            <p14:sldId id="268"/>
            <p14:sldId id="261"/>
            <p14:sldId id="263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302D"/>
    <a:srgbClr val="DC4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74"/>
  </p:normalViewPr>
  <p:slideViewPr>
    <p:cSldViewPr snapToGrid="0" snapToObjects="1">
      <p:cViewPr varScale="1">
        <p:scale>
          <a:sx n="116" d="100"/>
          <a:sy n="116" d="100"/>
        </p:scale>
        <p:origin x="10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192.168.1.0/24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17-44E3-911C-E24F81C1FAF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17-44E3-911C-E24F81C1FAF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A17-44E3-911C-E24F81C1FAF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A17-44E3-911C-E24F81C1FAF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A17-44E3-911C-E24F81C1FAFC}"/>
              </c:ext>
            </c:extLst>
          </c:dPt>
          <c:cat>
            <c:strRef>
              <c:f>Sheet1!$A$2:$A$6</c:f>
              <c:strCache>
                <c:ptCount val="5"/>
                <c:pt idx="0">
                  <c:v>192.168.1.0/26</c:v>
                </c:pt>
                <c:pt idx="1">
                  <c:v>192.168.1.64/26</c:v>
                </c:pt>
                <c:pt idx="2">
                  <c:v>192.168.1.128/26</c:v>
                </c:pt>
                <c:pt idx="4">
                  <c:v>192.168.1.192/26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64</c:v>
                </c:pt>
                <c:pt idx="1">
                  <c:v>64</c:v>
                </c:pt>
                <c:pt idx="2">
                  <c:v>64</c:v>
                </c:pt>
                <c:pt idx="4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35-433E-B34D-63D8F169C6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192.168.1.0/24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B13-4A87-B0F7-55660839C9B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B13-4A87-B0F7-55660839C9B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B13-4A87-B0F7-55660839C9B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B13-4A87-B0F7-55660839C9B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B13-4A87-B0F7-55660839C9BA}"/>
              </c:ext>
            </c:extLst>
          </c:dPt>
          <c:cat>
            <c:strRef>
              <c:f>Sheet1!$A$2:$A$6</c:f>
              <c:strCache>
                <c:ptCount val="5"/>
                <c:pt idx="0">
                  <c:v>192.168.1.0/26</c:v>
                </c:pt>
                <c:pt idx="1">
                  <c:v>192.168.1.64/26</c:v>
                </c:pt>
                <c:pt idx="2">
                  <c:v>192.168.1.128/27</c:v>
                </c:pt>
                <c:pt idx="3">
                  <c:v>192.168.1.160/27</c:v>
                </c:pt>
                <c:pt idx="4">
                  <c:v>192.168.1.192/26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64</c:v>
                </c:pt>
                <c:pt idx="1">
                  <c:v>64</c:v>
                </c:pt>
                <c:pt idx="2">
                  <c:v>32</c:v>
                </c:pt>
                <c:pt idx="3">
                  <c:v>32</c:v>
                </c:pt>
                <c:pt idx="4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35-433E-B34D-63D8F169C6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8162117520326244"/>
          <c:w val="1"/>
          <c:h val="0.102743645643643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chemeClr val="tx1"/>
                </a:solidFill>
              </a:rPr>
              <a:t>Hier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komt</a:t>
            </a:r>
            <a:r>
              <a:rPr lang="en-US" baseline="0" dirty="0">
                <a:solidFill>
                  <a:schemeClr val="tx1"/>
                </a:solidFill>
              </a:rPr>
              <a:t> de </a:t>
            </a:r>
            <a:r>
              <a:rPr lang="en-US" baseline="0" dirty="0" err="1">
                <a:solidFill>
                  <a:schemeClr val="tx1"/>
                </a:solidFill>
              </a:rPr>
              <a:t>titel</a:t>
            </a:r>
            <a:r>
              <a:rPr lang="en-US" baseline="0" dirty="0">
                <a:solidFill>
                  <a:schemeClr val="tx1"/>
                </a:solidFill>
              </a:rPr>
              <a:t> van de </a:t>
            </a:r>
            <a:r>
              <a:rPr lang="en-US" baseline="0" dirty="0" err="1">
                <a:solidFill>
                  <a:schemeClr val="tx1"/>
                </a:solidFill>
              </a:rPr>
              <a:t>grafiek</a:t>
            </a:r>
            <a:endParaRPr lang="en-US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5.9794238683127575E-2"/>
          <c:y val="1.56351791530944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Voorbeeld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2E-7D44-89A9-C5270A8B8C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Voorbeeld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2E-7D44-89A9-C5270A8B8C8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Voorbeeld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2E-7D44-89A9-C5270A8B8C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15693888"/>
        <c:axId val="57522560"/>
        <c:axId val="0"/>
      </c:bar3DChart>
      <c:catAx>
        <c:axId val="51569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522560"/>
        <c:crosses val="autoZero"/>
        <c:auto val="1"/>
        <c:lblAlgn val="ctr"/>
        <c:lblOffset val="100"/>
        <c:noMultiLvlLbl val="0"/>
      </c:catAx>
      <c:valAx>
        <c:axId val="57522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693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766CB0-6A44-7F43-B4EE-53BDA7C71BCF}"/>
              </a:ext>
            </a:extLst>
          </p:cNvPr>
          <p:cNvSpPr/>
          <p:nvPr/>
        </p:nvSpPr>
        <p:spPr>
          <a:xfrm>
            <a:off x="0" y="8362122"/>
            <a:ext cx="6858000" cy="781878"/>
          </a:xfrm>
          <a:prstGeom prst="rect">
            <a:avLst/>
          </a:prstGeom>
          <a:solidFill>
            <a:srgbClr val="DC4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D980EB-3713-6140-9189-0900463AE2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18CCA2-1C4C-3846-BA84-48DA011F15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CCF92-06F0-674B-B049-47AD8B8AA9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938E7-0D43-7C42-A51B-535FF6B35664}" type="slidenum">
              <a:rPr lang="en-US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‹#›</a:t>
            </a:fld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EBAB6D-5B0B-704D-B562-C1EB1475E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513" y="69087"/>
            <a:ext cx="1400037" cy="7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59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F7CDD-23CF-5441-8EE8-3A82C7512332}" type="datetimeFigureOut">
              <a:rPr lang="nl-NL" smtClean="0"/>
              <a:t>7-2-2022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6D0A1-0AEB-9A4F-9A1A-8EF3D1567A4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794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D85DF72-0861-C248-A707-AB8A33F14E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964163"/>
            <a:ext cx="11225885" cy="801666"/>
          </a:xfrm>
        </p:spPr>
        <p:txBody>
          <a:bodyPr>
            <a:normAutofit/>
          </a:bodyPr>
          <a:lstStyle>
            <a:lvl1pPr marL="0" indent="0" algn="l">
              <a:buNone/>
              <a:defRPr sz="40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9FC0506-DA08-CA49-93A8-B94B92017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6041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1C0D8-72A6-D645-BD9C-6EA7C1F2870E}"/>
              </a:ext>
            </a:extLst>
          </p:cNvPr>
          <p:cNvSpPr txBox="1"/>
          <p:nvPr userDrawn="1"/>
        </p:nvSpPr>
        <p:spPr>
          <a:xfrm>
            <a:off x="11585884" y="162497"/>
            <a:ext cx="450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ADA664B-6DE3-D04E-B243-DDFE98F1A44C}" type="slidenum">
              <a:rPr lang="nl-NL" sz="1200" b="1" i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r"/>
              <a:t>‹#›</a:t>
            </a:fld>
            <a:endParaRPr lang="nl-NL" sz="1200" b="1" i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49051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E9A1BE-72EB-8B47-8480-78AF1B483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543055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A7DB2-0471-694C-BA3D-C78C225BA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593" y="295470"/>
            <a:ext cx="3932237" cy="1129004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4094C-0D9E-304E-BC9D-3DD3E977C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98580"/>
            <a:ext cx="6172200" cy="4940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B1CE56-8C73-D34A-A442-7F7524B3B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4593" y="1424474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41525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24102-EBBF-0746-ABE1-6051466FF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99" y="289249"/>
            <a:ext cx="3932237" cy="1048139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536FB2-B2DE-3F44-97EA-06B1EF1ACE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600" y="30629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6F3732-9FF0-A647-8916-5C387FF79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5699" y="1342053"/>
            <a:ext cx="3932237" cy="3811588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83025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EFDC-782B-1D4A-9336-33F5D9CD4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7514A-3228-F947-A551-AE7343511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441255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FEDC5E-7D37-B54B-AC6E-E99070F4C7A9}"/>
              </a:ext>
            </a:extLst>
          </p:cNvPr>
          <p:cNvSpPr/>
          <p:nvPr userDrawn="1"/>
        </p:nvSpPr>
        <p:spPr>
          <a:xfrm>
            <a:off x="0" y="0"/>
            <a:ext cx="12192000" cy="61523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8F5C017-A232-6547-90A1-EC8B3630C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915495"/>
            <a:ext cx="11225885" cy="801666"/>
          </a:xfrm>
        </p:spPr>
        <p:txBody>
          <a:bodyPr>
            <a:normAutofit/>
          </a:bodyPr>
          <a:lstStyle>
            <a:lvl1pPr marL="0" indent="0" algn="l">
              <a:buNone/>
              <a:defRPr sz="40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A9798F58-511D-A14F-82D7-F3A252892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54927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783B4-5A42-9544-9E44-446D6368ED8B}"/>
              </a:ext>
            </a:extLst>
          </p:cNvPr>
          <p:cNvSpPr txBox="1"/>
          <p:nvPr userDrawn="1"/>
        </p:nvSpPr>
        <p:spPr>
          <a:xfrm>
            <a:off x="11585884" y="162497"/>
            <a:ext cx="450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ADA664B-6DE3-D04E-B243-DDFE98F1A44C}" type="slidenum">
              <a:rPr lang="nl-NL" sz="1200" b="1" i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r"/>
              <a:t>‹#›</a:t>
            </a:fld>
            <a:endParaRPr lang="nl-NL" sz="1200" b="1" i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08951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FEDC5E-7D37-B54B-AC6E-E99070F4C7A9}"/>
              </a:ext>
            </a:extLst>
          </p:cNvPr>
          <p:cNvSpPr/>
          <p:nvPr userDrawn="1"/>
        </p:nvSpPr>
        <p:spPr>
          <a:xfrm>
            <a:off x="0" y="0"/>
            <a:ext cx="12192000" cy="6152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8F5C017-A232-6547-90A1-EC8B3630C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915495"/>
            <a:ext cx="11225885" cy="801666"/>
          </a:xfrm>
        </p:spPr>
        <p:txBody>
          <a:bodyPr>
            <a:normAutofit/>
          </a:bodyPr>
          <a:lstStyle>
            <a:lvl1pPr marL="0" indent="0" algn="l">
              <a:buNone/>
              <a:defRPr sz="40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A9798F58-511D-A14F-82D7-F3A252892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54927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EE87BF-A722-F943-B307-EF8568AED741}"/>
              </a:ext>
            </a:extLst>
          </p:cNvPr>
          <p:cNvSpPr txBox="1"/>
          <p:nvPr userDrawn="1"/>
        </p:nvSpPr>
        <p:spPr>
          <a:xfrm>
            <a:off x="11585884" y="162497"/>
            <a:ext cx="450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ADA664B-6DE3-D04E-B243-DDFE98F1A44C}" type="slidenum">
              <a:rPr lang="nl-NL" sz="1200" b="1" i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r"/>
              <a:t>‹#›</a:t>
            </a:fld>
            <a:endParaRPr lang="nl-NL" sz="1200" b="1" i="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11338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FEDC5E-7D37-B54B-AC6E-E99070F4C7A9}"/>
              </a:ext>
            </a:extLst>
          </p:cNvPr>
          <p:cNvSpPr/>
          <p:nvPr userDrawn="1"/>
        </p:nvSpPr>
        <p:spPr>
          <a:xfrm>
            <a:off x="0" y="0"/>
            <a:ext cx="12192000" cy="61523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8F5C017-A232-6547-90A1-EC8B3630C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915495"/>
            <a:ext cx="11225885" cy="801666"/>
          </a:xfrm>
        </p:spPr>
        <p:txBody>
          <a:bodyPr>
            <a:normAutofit/>
          </a:bodyPr>
          <a:lstStyle>
            <a:lvl1pPr marL="0" indent="0" algn="l">
              <a:buNone/>
              <a:defRPr sz="40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A9798F58-511D-A14F-82D7-F3A252892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54927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4A625-44D7-9E45-A48B-B899DF68035F}"/>
              </a:ext>
            </a:extLst>
          </p:cNvPr>
          <p:cNvSpPr txBox="1"/>
          <p:nvPr userDrawn="1"/>
        </p:nvSpPr>
        <p:spPr>
          <a:xfrm>
            <a:off x="11585884" y="162497"/>
            <a:ext cx="450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ADA664B-6DE3-D04E-B243-DDFE98F1A44C}" type="slidenum">
              <a:rPr lang="nl-NL" sz="1200" b="1" i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r"/>
              <a:t>‹#›</a:t>
            </a:fld>
            <a:endParaRPr lang="nl-NL" sz="1200" b="1" i="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44639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FEDC5E-7D37-B54B-AC6E-E99070F4C7A9}"/>
              </a:ext>
            </a:extLst>
          </p:cNvPr>
          <p:cNvSpPr/>
          <p:nvPr userDrawn="1"/>
        </p:nvSpPr>
        <p:spPr>
          <a:xfrm>
            <a:off x="0" y="0"/>
            <a:ext cx="12192000" cy="61523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8F5C017-A232-6547-90A1-EC8B3630C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915495"/>
            <a:ext cx="11225885" cy="801666"/>
          </a:xfrm>
        </p:spPr>
        <p:txBody>
          <a:bodyPr>
            <a:normAutofit/>
          </a:bodyPr>
          <a:lstStyle>
            <a:lvl1pPr marL="0" indent="0" algn="l">
              <a:buNone/>
              <a:defRPr sz="4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A9798F58-511D-A14F-82D7-F3A252892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54927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233F2-90EB-AD4C-B30F-120FB90D324E}"/>
              </a:ext>
            </a:extLst>
          </p:cNvPr>
          <p:cNvSpPr txBox="1"/>
          <p:nvPr userDrawn="1"/>
        </p:nvSpPr>
        <p:spPr>
          <a:xfrm>
            <a:off x="11585884" y="162497"/>
            <a:ext cx="450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ADA664B-6DE3-D04E-B243-DDFE98F1A44C}" type="slidenum">
              <a:rPr lang="nl-NL" sz="1200" b="1" i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r"/>
              <a:t>‹#›</a:t>
            </a:fld>
            <a:endParaRPr lang="nl-NL" sz="1200" b="1" i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20344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8F3C8-4DEF-8146-B605-699DB2A8E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BC93D-B61B-8C4C-834E-DE9CB178CB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90688"/>
            <a:ext cx="5181600" cy="3820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B8360-3ABD-9743-B77C-35458E630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40128" y="1690688"/>
            <a:ext cx="5181600" cy="3820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310137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B9C28-4CC0-ED4D-BB6F-03E3FE24A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515238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9601C-728A-7F4C-98D4-75E7B3202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96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5E873-07B8-F448-9AF3-E9FDC786D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96" y="2505075"/>
            <a:ext cx="5157787" cy="30368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E1E5B10F-53EA-C14B-894D-D62B9BBE925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842000" y="346075"/>
            <a:ext cx="5934075" cy="519588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59078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8515A-94E6-0642-84EF-F61C8BAB8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97249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C98340-0F06-F043-8F91-EE57BC738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DC289-7E68-8A4F-8B12-F32595828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685563"/>
            <a:ext cx="11258084" cy="3853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191E2F-2E40-DB45-8DB4-37A9A595519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952921" y="6246489"/>
            <a:ext cx="1125616" cy="56181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9923BA-AAC2-B34A-B197-D2DA447F5A16}"/>
              </a:ext>
            </a:extLst>
          </p:cNvPr>
          <p:cNvCxnSpPr>
            <a:cxnSpLocks/>
          </p:cNvCxnSpPr>
          <p:nvPr userDrawn="1"/>
        </p:nvCxnSpPr>
        <p:spPr>
          <a:xfrm>
            <a:off x="0" y="615246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942F9C-1529-4C46-9E8B-BCF10AEECBC3}"/>
              </a:ext>
            </a:extLst>
          </p:cNvPr>
          <p:cNvSpPr txBox="1"/>
          <p:nvPr userDrawn="1"/>
        </p:nvSpPr>
        <p:spPr>
          <a:xfrm>
            <a:off x="11585884" y="162497"/>
            <a:ext cx="450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ADA664B-6DE3-D04E-B243-DDFE98F1A44C}" type="slidenum">
              <a:rPr lang="nl-NL" sz="1200" b="1" i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r"/>
              <a:t>‹#›</a:t>
            </a:fld>
            <a:endParaRPr lang="nl-NL" sz="1200" b="1" i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4E3CF822-B02D-6748-AD31-936F25BFD5D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33341" y="6233035"/>
            <a:ext cx="1253728" cy="54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37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9" r:id="rId5"/>
    <p:sldLayoutId id="214748366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B5522CC-86D2-8640-8B4C-214CC3329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0793" y="1151985"/>
            <a:ext cx="11225885" cy="801666"/>
          </a:xfrm>
        </p:spPr>
        <p:txBody>
          <a:bodyPr anchor="ctr">
            <a:norm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tom</a:t>
            </a:r>
            <a:r>
              <a:rPr lang="en-US" sz="2800" dirty="0" smtClean="0">
                <a:solidFill>
                  <a:schemeClr val="accent5"/>
                </a:solidFill>
              </a:rPr>
              <a:t>@</a:t>
            </a:r>
            <a:r>
              <a:rPr lang="en-US" sz="2800" dirty="0" smtClean="0">
                <a:solidFill>
                  <a:schemeClr val="accent1"/>
                </a:solidFill>
              </a:rPr>
              <a:t>marcoen</a:t>
            </a:r>
            <a:r>
              <a:rPr lang="en-US" sz="2800" dirty="0" smtClean="0">
                <a:solidFill>
                  <a:schemeClr val="accent5"/>
                </a:solidFill>
              </a:rPr>
              <a:t>.net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AD864F-10CA-2049-874D-0CCE18A1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93" y="553015"/>
            <a:ext cx="11225885" cy="549275"/>
          </a:xfrm>
        </p:spPr>
        <p:txBody>
          <a:bodyPr>
            <a:noAutofit/>
          </a:bodyPr>
          <a:lstStyle/>
          <a:p>
            <a:r>
              <a:rPr lang="en-US" sz="4400" dirty="0" err="1" smtClean="0"/>
              <a:t>Computernetwerken</a:t>
            </a:r>
            <a:r>
              <a:rPr lang="en-US" sz="4400" dirty="0" smtClean="0"/>
              <a:t> met TCP/IP</a:t>
            </a:r>
            <a:endParaRPr lang="en-US" sz="44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E53FCA0-0E8E-4D48-98B5-D601CE611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494" b="16633"/>
          <a:stretch/>
        </p:blipFill>
        <p:spPr>
          <a:xfrm>
            <a:off x="-745546" y="1859865"/>
            <a:ext cx="13179823" cy="42059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FEDDE7-FC3A-A949-911A-64B11D62159A}"/>
              </a:ext>
            </a:extLst>
          </p:cNvPr>
          <p:cNvSpPr/>
          <p:nvPr/>
        </p:nvSpPr>
        <p:spPr>
          <a:xfrm>
            <a:off x="-1443613" y="1859865"/>
            <a:ext cx="15276843" cy="4205989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584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Internet Protocol </a:t>
            </a:r>
            <a:r>
              <a:rPr lang="en-US" dirty="0" err="1" smtClean="0"/>
              <a:t>versie</a:t>
            </a:r>
            <a:r>
              <a:rPr lang="en-US" dirty="0" smtClean="0"/>
              <a:t>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3209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32 bits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0000 1010 1001 0101 0000 1100 1111 1011 </a:t>
            </a:r>
            <a:r>
              <a:rPr lang="en-US" dirty="0" smtClean="0"/>
              <a:t>= 117 540 347</a:t>
            </a:r>
          </a:p>
          <a:p>
            <a:endParaRPr lang="en-US" dirty="0" smtClean="0"/>
          </a:p>
          <a:p>
            <a:r>
              <a:rPr lang="en-US" dirty="0" err="1" smtClean="0"/>
              <a:t>gegroepeerd</a:t>
            </a:r>
            <a:r>
              <a:rPr lang="en-US" dirty="0" smtClean="0"/>
              <a:t> </a:t>
            </a:r>
            <a:r>
              <a:rPr lang="en-US" dirty="0" smtClean="0"/>
              <a:t>in </a:t>
            </a:r>
            <a:r>
              <a:rPr lang="en-US" dirty="0" err="1" smtClean="0"/>
              <a:t>vier</a:t>
            </a:r>
            <a:r>
              <a:rPr lang="en-US" dirty="0" smtClean="0"/>
              <a:t> </a:t>
            </a:r>
            <a:r>
              <a:rPr lang="en-US" dirty="0" err="1" smtClean="0"/>
              <a:t>groepjes</a:t>
            </a:r>
            <a:r>
              <a:rPr lang="en-US" dirty="0" smtClean="0"/>
              <a:t> van </a:t>
            </a:r>
            <a:r>
              <a:rPr lang="en-US" dirty="0" err="1" smtClean="0"/>
              <a:t>acht</a:t>
            </a:r>
            <a:r>
              <a:rPr lang="en-US" dirty="0" smtClean="0"/>
              <a:t> bits</a:t>
            </a:r>
          </a:p>
          <a:p>
            <a:pPr lvl="1"/>
            <a:r>
              <a:rPr lang="en-US" dirty="0" smtClean="0"/>
              <a:t>van </a:t>
            </a:r>
            <a:r>
              <a:rPr lang="en-US" dirty="0" err="1" smtClean="0"/>
              <a:t>elkaar</a:t>
            </a:r>
            <a:r>
              <a:rPr lang="en-US" dirty="0" smtClean="0"/>
              <a:t> </a:t>
            </a:r>
            <a:r>
              <a:rPr lang="en-US" dirty="0" err="1" smtClean="0"/>
              <a:t>gescheiden</a:t>
            </a:r>
            <a:r>
              <a:rPr lang="en-US" dirty="0" smtClean="0"/>
              <a:t> door </a:t>
            </a:r>
            <a:r>
              <a:rPr lang="en-US" dirty="0" err="1" smtClean="0"/>
              <a:t>puntjes</a:t>
            </a:r>
            <a:r>
              <a:rPr lang="en-US" dirty="0" smtClean="0"/>
              <a:t> (dotted decimal)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0000 1010 . 1001 0101 . 0000 1100 . 1111 1011 </a:t>
            </a:r>
            <a:r>
              <a:rPr lang="en-US" dirty="0" smtClean="0"/>
              <a:t>= 10.149.12.251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087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IPv4 (2)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elk </a:t>
                </a:r>
                <a:r>
                  <a:rPr lang="en-US" dirty="0" err="1" smtClean="0"/>
                  <a:t>groepje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zijn</a:t>
                </a:r>
                <a:r>
                  <a:rPr lang="en-US" dirty="0" smtClean="0"/>
                  <a:t> 8 bits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→{0,255}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IP-</a:t>
                </a:r>
                <a:r>
                  <a:rPr lang="en-US" dirty="0" err="1" smtClean="0"/>
                  <a:t>adres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bestaat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uit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err="1" smtClean="0"/>
                  <a:t>netwerkgedeelte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hostgedeelte</a:t>
                </a:r>
                <a:endParaRPr lang="en-US" dirty="0" smtClean="0"/>
              </a:p>
              <a:p>
                <a:r>
                  <a:rPr lang="en-US" dirty="0" smtClean="0"/>
                  <a:t>Elk </a:t>
                </a:r>
                <a:r>
                  <a:rPr lang="en-US" dirty="0" err="1" smtClean="0"/>
                  <a:t>netwerk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heeft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een</a:t>
                </a:r>
                <a:r>
                  <a:rPr lang="en-US" dirty="0" smtClean="0"/>
                  <a:t> </a:t>
                </a:r>
                <a:r>
                  <a:rPr lang="en-US" dirty="0" err="1" smtClean="0">
                    <a:solidFill>
                      <a:schemeClr val="tx2"/>
                    </a:solidFill>
                  </a:rPr>
                  <a:t>netwerkadres</a:t>
                </a:r>
                <a:r>
                  <a:rPr lang="en-US" i="1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een</a:t>
                </a:r>
                <a:r>
                  <a:rPr lang="en-US" dirty="0" smtClean="0"/>
                  <a:t> </a:t>
                </a:r>
                <a:r>
                  <a:rPr lang="en-US" dirty="0" err="1" smtClean="0">
                    <a:solidFill>
                      <a:schemeClr val="tx2"/>
                    </a:solidFill>
                  </a:rPr>
                  <a:t>broadcastadres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0" t="-2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743657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Geschiedenis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685563"/>
            <a:ext cx="11258084" cy="435277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1980: </a:t>
            </a:r>
            <a:r>
              <a:rPr lang="en-US" dirty="0" err="1" smtClean="0"/>
              <a:t>eerst</a:t>
            </a:r>
            <a:r>
              <a:rPr lang="en-US" dirty="0" smtClean="0"/>
              <a:t> was </a:t>
            </a:r>
            <a:r>
              <a:rPr lang="en-US" dirty="0" err="1" smtClean="0"/>
              <a:t>alles</a:t>
            </a:r>
            <a:r>
              <a:rPr lang="en-US" dirty="0" smtClean="0"/>
              <a:t> N.H.H.H</a:t>
            </a:r>
            <a:r>
              <a:rPr lang="en-US" dirty="0" smtClean="0">
                <a:solidFill>
                  <a:schemeClr val="tx2"/>
                </a:solidFill>
              </a:rPr>
              <a:t>*</a:t>
            </a:r>
          </a:p>
          <a:p>
            <a:r>
              <a:rPr lang="en-US" dirty="0" smtClean="0"/>
              <a:t>1981: </a:t>
            </a:r>
            <a:r>
              <a:rPr lang="en-US" dirty="0" err="1" smtClean="0"/>
              <a:t>classful</a:t>
            </a:r>
            <a:r>
              <a:rPr lang="en-US" dirty="0" smtClean="0"/>
              <a:t> addressing (A, B, C + extended addressing mode)</a:t>
            </a:r>
            <a:r>
              <a:rPr lang="en-US" baseline="30000" dirty="0" smtClean="0">
                <a:solidFill>
                  <a:schemeClr val="tx2"/>
                </a:solidFill>
              </a:rPr>
              <a:t>†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1985: </a:t>
            </a:r>
            <a:r>
              <a:rPr lang="en-US" dirty="0" err="1" smtClean="0"/>
              <a:t>introductie</a:t>
            </a:r>
            <a:r>
              <a:rPr lang="en-US" dirty="0" smtClean="0"/>
              <a:t> </a:t>
            </a:r>
            <a:r>
              <a:rPr lang="en-US" dirty="0" err="1" smtClean="0"/>
              <a:t>subnetting</a:t>
            </a:r>
            <a:r>
              <a:rPr lang="en-US" dirty="0" smtClean="0"/>
              <a:t> &amp; </a:t>
            </a:r>
            <a:r>
              <a:rPr lang="en-US" dirty="0"/>
              <a:t>subnet mask</a:t>
            </a:r>
            <a:r>
              <a:rPr lang="en-US" baseline="30000" dirty="0">
                <a:solidFill>
                  <a:schemeClr val="tx2"/>
                </a:solidFill>
              </a:rPr>
              <a:t>‡</a:t>
            </a:r>
          </a:p>
          <a:p>
            <a:r>
              <a:rPr lang="en-US" dirty="0" smtClean="0"/>
              <a:t>1993: </a:t>
            </a:r>
            <a:r>
              <a:rPr lang="en-US" dirty="0" err="1" smtClean="0"/>
              <a:t>Supernetting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prefix </a:t>
            </a:r>
            <a:r>
              <a:rPr lang="en-US" dirty="0"/>
              <a:t>length</a:t>
            </a:r>
            <a:r>
              <a:rPr lang="en-US" baseline="30000" dirty="0">
                <a:solidFill>
                  <a:schemeClr val="tx2"/>
                </a:solidFill>
              </a:rPr>
              <a:t>§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 smtClean="0">
                <a:solidFill>
                  <a:schemeClr val="tx2"/>
                </a:solidFill>
              </a:rPr>
              <a:t>*</a:t>
            </a:r>
            <a:r>
              <a:rPr lang="en-US" sz="1600" dirty="0" smtClean="0"/>
              <a:t> RFC 760, p. 7</a:t>
            </a:r>
          </a:p>
          <a:p>
            <a:pPr marL="0" indent="0">
              <a:buNone/>
            </a:pPr>
            <a:r>
              <a:rPr lang="en-US" sz="1600" baseline="30000" dirty="0" smtClean="0">
                <a:solidFill>
                  <a:schemeClr val="tx2"/>
                </a:solidFill>
              </a:rPr>
              <a:t>†</a:t>
            </a:r>
            <a:r>
              <a:rPr lang="en-US" sz="1600" dirty="0" smtClean="0">
                <a:solidFill>
                  <a:schemeClr val="tx2"/>
                </a:solidFill>
              </a:rPr>
              <a:t> </a:t>
            </a:r>
            <a:r>
              <a:rPr lang="en-US" sz="1600" dirty="0" smtClean="0"/>
              <a:t>RFC 791, p. 7</a:t>
            </a:r>
          </a:p>
          <a:p>
            <a:pPr marL="0" indent="0">
              <a:buNone/>
            </a:pPr>
            <a:r>
              <a:rPr lang="en-US" sz="1600" baseline="30000" dirty="0">
                <a:solidFill>
                  <a:schemeClr val="tx2"/>
                </a:solidFill>
              </a:rPr>
              <a:t>‡</a:t>
            </a:r>
            <a:r>
              <a:rPr lang="en-US" sz="1600" dirty="0" smtClean="0"/>
              <a:t> RFC 950</a:t>
            </a:r>
          </a:p>
          <a:p>
            <a:pPr marL="0" indent="0">
              <a:buNone/>
            </a:pPr>
            <a:r>
              <a:rPr lang="en-US" sz="1600" baseline="30000" dirty="0">
                <a:solidFill>
                  <a:schemeClr val="tx2"/>
                </a:solidFill>
              </a:rPr>
              <a:t>§</a:t>
            </a:r>
            <a:r>
              <a:rPr lang="en-US" sz="1600" dirty="0" smtClean="0"/>
              <a:t> RFC 1518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518090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Classful</a:t>
            </a:r>
            <a:r>
              <a:rPr lang="en-US" dirty="0" smtClean="0"/>
              <a:t> addressing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1643505"/>
              </p:ext>
            </p:extLst>
          </p:nvPr>
        </p:nvGraphicFramePr>
        <p:xfrm>
          <a:off x="3309447" y="1685925"/>
          <a:ext cx="532698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880">
                  <a:extLst>
                    <a:ext uri="{9D8B030D-6E8A-4147-A177-3AD203B41FA5}">
                      <a16:colId xmlns:a16="http://schemas.microsoft.com/office/drawing/2014/main" val="4273410409"/>
                    </a:ext>
                  </a:extLst>
                </a:gridCol>
                <a:gridCol w="1153298">
                  <a:extLst>
                    <a:ext uri="{9D8B030D-6E8A-4147-A177-3AD203B41FA5}">
                      <a16:colId xmlns:a16="http://schemas.microsoft.com/office/drawing/2014/main" val="2335852443"/>
                    </a:ext>
                  </a:extLst>
                </a:gridCol>
                <a:gridCol w="1375718">
                  <a:extLst>
                    <a:ext uri="{9D8B030D-6E8A-4147-A177-3AD203B41FA5}">
                      <a16:colId xmlns:a16="http://schemas.microsoft.com/office/drawing/2014/main" val="752286749"/>
                    </a:ext>
                  </a:extLst>
                </a:gridCol>
                <a:gridCol w="1799093">
                  <a:extLst>
                    <a:ext uri="{9D8B030D-6E8A-4147-A177-3AD203B41FA5}">
                      <a16:colId xmlns:a16="http://schemas.microsoft.com/office/drawing/2014/main" val="3814513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Subnet mask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927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0–127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N.H.H.H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255.0.0.0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729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128–191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N.N.H.H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255.255.0.0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28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192–223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N.N.N.H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255.255.255.0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30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224–239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multicast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—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889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240–255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reserved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—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731764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360000" y="1685563"/>
            <a:ext cx="11258084" cy="4352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Eerste</a:t>
            </a:r>
            <a:r>
              <a:rPr lang="en-US" dirty="0" smtClean="0"/>
              <a:t> octet </a:t>
            </a:r>
            <a:r>
              <a:rPr lang="en-US" dirty="0" err="1" smtClean="0"/>
              <a:t>bepaalt</a:t>
            </a:r>
            <a:r>
              <a:rPr lang="en-US" dirty="0" smtClean="0"/>
              <a:t> de </a:t>
            </a:r>
            <a:r>
              <a:rPr lang="en-US" dirty="0" err="1" smtClean="0"/>
              <a:t>klasse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049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Subnetting</a:t>
            </a:r>
            <a:r>
              <a:rPr lang="en-US" dirty="0" smtClean="0"/>
              <a:t> (1)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het </a:t>
            </a:r>
            <a:r>
              <a:rPr lang="en-US" dirty="0" err="1" smtClean="0"/>
              <a:t>onderverdelen</a:t>
            </a:r>
            <a:r>
              <a:rPr lang="en-US" dirty="0" smtClean="0"/>
              <a:t> van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netwerk</a:t>
            </a:r>
            <a:r>
              <a:rPr lang="en-US" dirty="0" smtClean="0"/>
              <a:t> in </a:t>
            </a:r>
            <a:r>
              <a:rPr lang="en-US" dirty="0" err="1" smtClean="0"/>
              <a:t>kleinere</a:t>
            </a:r>
            <a:r>
              <a:rPr lang="en-US" dirty="0" smtClean="0"/>
              <a:t> </a:t>
            </a:r>
            <a:r>
              <a:rPr lang="en-US" dirty="0" err="1" smtClean="0"/>
              <a:t>delen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het </a:t>
            </a:r>
            <a:r>
              <a:rPr lang="en-US" dirty="0" err="1" smtClean="0"/>
              <a:t>aantal</a:t>
            </a:r>
            <a:r>
              <a:rPr lang="en-US" dirty="0" smtClean="0"/>
              <a:t> </a:t>
            </a:r>
            <a:r>
              <a:rPr lang="en-US" dirty="0" err="1" smtClean="0"/>
              <a:t>moet</a:t>
            </a:r>
            <a:r>
              <a:rPr lang="en-US" dirty="0" smtClean="0"/>
              <a:t> steeds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meervoud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 van twee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smtClean="0"/>
              <a:t>subnet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opnieuw</a:t>
            </a:r>
            <a:r>
              <a:rPr lang="en-US" dirty="0" smtClean="0"/>
              <a:t> in </a:t>
            </a:r>
            <a:r>
              <a:rPr lang="en-US" dirty="0" err="1" smtClean="0"/>
              <a:t>kleinere</a:t>
            </a:r>
            <a:r>
              <a:rPr lang="en-US" dirty="0" smtClean="0"/>
              <a:t> </a:t>
            </a:r>
            <a:r>
              <a:rPr lang="en-US" dirty="0" err="1" smtClean="0"/>
              <a:t>delen</a:t>
            </a:r>
            <a:r>
              <a:rPr lang="en-US" dirty="0" smtClean="0"/>
              <a:t> </a:t>
            </a:r>
            <a:r>
              <a:rPr lang="en-US" dirty="0" err="1" smtClean="0"/>
              <a:t>verdeeld</a:t>
            </a:r>
            <a:r>
              <a:rPr lang="en-US" dirty="0" smtClean="0"/>
              <a:t> </a:t>
            </a:r>
            <a:r>
              <a:rPr lang="en-US" dirty="0" err="1" smtClean="0"/>
              <a:t>worden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het </a:t>
            </a:r>
            <a:r>
              <a:rPr lang="en-US" dirty="0" smtClean="0">
                <a:solidFill>
                  <a:schemeClr val="tx2"/>
                </a:solidFill>
              </a:rPr>
              <a:t>subnet mask </a:t>
            </a:r>
            <a:r>
              <a:rPr lang="en-US" dirty="0" err="1" smtClean="0"/>
              <a:t>bepaalt</a:t>
            </a:r>
            <a:r>
              <a:rPr lang="en-US" dirty="0" smtClean="0"/>
              <a:t> het </a:t>
            </a:r>
            <a:r>
              <a:rPr lang="en-US" dirty="0" err="1" smtClean="0"/>
              <a:t>netwerk</a:t>
            </a:r>
            <a:r>
              <a:rPr lang="en-US" dirty="0" smtClean="0"/>
              <a:t>-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hostgedeelte</a:t>
            </a:r>
            <a:endParaRPr lang="en-US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765792539"/>
              </p:ext>
            </p:extLst>
          </p:nvPr>
        </p:nvGraphicFramePr>
        <p:xfrm>
          <a:off x="5181600" y="306290"/>
          <a:ext cx="617220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982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Subnetting</a:t>
            </a:r>
            <a:r>
              <a:rPr lang="en-US" dirty="0" smtClean="0"/>
              <a:t> (2)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Het </a:t>
            </a:r>
            <a:r>
              <a:rPr lang="en-US" dirty="0" err="1" smtClean="0"/>
              <a:t>onderverdelen</a:t>
            </a:r>
            <a:r>
              <a:rPr lang="en-US" dirty="0" smtClean="0"/>
              <a:t> van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netwerk</a:t>
            </a:r>
            <a:r>
              <a:rPr lang="en-US" dirty="0" smtClean="0"/>
              <a:t> in </a:t>
            </a:r>
            <a:r>
              <a:rPr lang="en-US" dirty="0" err="1" smtClean="0"/>
              <a:t>kleinere</a:t>
            </a:r>
            <a:r>
              <a:rPr lang="en-US" dirty="0" smtClean="0"/>
              <a:t> </a:t>
            </a:r>
            <a:r>
              <a:rPr lang="en-US" dirty="0" err="1" smtClean="0"/>
              <a:t>delen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Het </a:t>
            </a:r>
            <a:r>
              <a:rPr lang="en-US" dirty="0" err="1" smtClean="0"/>
              <a:t>aantal</a:t>
            </a:r>
            <a:r>
              <a:rPr lang="en-US" dirty="0" smtClean="0"/>
              <a:t> </a:t>
            </a:r>
            <a:r>
              <a:rPr lang="en-US" dirty="0" err="1" smtClean="0"/>
              <a:t>moet</a:t>
            </a:r>
            <a:r>
              <a:rPr lang="en-US" dirty="0" smtClean="0"/>
              <a:t> steeds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meervoud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 van twee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Een</a:t>
            </a:r>
            <a:r>
              <a:rPr lang="en-US" dirty="0" smtClean="0"/>
              <a:t> subnet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opnieuw</a:t>
            </a:r>
            <a:r>
              <a:rPr lang="en-US" dirty="0" smtClean="0"/>
              <a:t> in </a:t>
            </a:r>
            <a:r>
              <a:rPr lang="en-US" dirty="0" err="1" smtClean="0"/>
              <a:t>kleinere</a:t>
            </a:r>
            <a:r>
              <a:rPr lang="en-US" dirty="0" smtClean="0"/>
              <a:t> </a:t>
            </a:r>
            <a:r>
              <a:rPr lang="en-US" dirty="0" err="1" smtClean="0"/>
              <a:t>delen</a:t>
            </a:r>
            <a:r>
              <a:rPr lang="en-US" dirty="0" smtClean="0"/>
              <a:t> </a:t>
            </a:r>
            <a:r>
              <a:rPr lang="en-US" dirty="0" err="1" smtClean="0"/>
              <a:t>verdeeld</a:t>
            </a:r>
            <a:r>
              <a:rPr lang="en-US" dirty="0" smtClean="0"/>
              <a:t> </a:t>
            </a:r>
            <a:r>
              <a:rPr lang="en-US" dirty="0" err="1"/>
              <a:t>worden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het </a:t>
            </a:r>
            <a:r>
              <a:rPr lang="en-US" dirty="0">
                <a:solidFill>
                  <a:schemeClr val="tx2"/>
                </a:solidFill>
              </a:rPr>
              <a:t>subnet mask </a:t>
            </a:r>
            <a:r>
              <a:rPr lang="en-US" dirty="0" err="1"/>
              <a:t>bepaalt</a:t>
            </a:r>
            <a:r>
              <a:rPr lang="en-US" dirty="0"/>
              <a:t> het </a:t>
            </a:r>
            <a:r>
              <a:rPr lang="en-US" dirty="0" err="1"/>
              <a:t>netwerk</a:t>
            </a:r>
            <a:r>
              <a:rPr lang="en-US" dirty="0"/>
              <a:t>-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hostgedeelte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096960769"/>
              </p:ext>
            </p:extLst>
          </p:nvPr>
        </p:nvGraphicFramePr>
        <p:xfrm>
          <a:off x="5181600" y="306290"/>
          <a:ext cx="6172200" cy="5131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5151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Subnetting</a:t>
            </a:r>
            <a:r>
              <a:rPr lang="en-US" dirty="0" smtClean="0"/>
              <a:t>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1010 1100 . 0001 1000 . </a:t>
            </a:r>
            <a:r>
              <a:rPr lang="en-US" dirty="0" smtClean="0">
                <a:solidFill>
                  <a:schemeClr val="tx2"/>
                </a:solidFill>
              </a:rPr>
              <a:t>0110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1101</a:t>
            </a:r>
            <a:r>
              <a:rPr lang="en-US" dirty="0" smtClean="0"/>
              <a:t> . </a:t>
            </a:r>
            <a:r>
              <a:rPr lang="en-US" dirty="0" smtClean="0">
                <a:solidFill>
                  <a:schemeClr val="accent1"/>
                </a:solidFill>
              </a:rPr>
              <a:t>0010 0101 </a:t>
            </a:r>
            <a:r>
              <a:rPr lang="en-US" dirty="0" smtClean="0"/>
              <a:t>= 172.24.109.37</a:t>
            </a:r>
          </a:p>
          <a:p>
            <a:endParaRPr lang="en-US" dirty="0"/>
          </a:p>
          <a:p>
            <a:r>
              <a:rPr lang="en-US" dirty="0" smtClean="0"/>
              <a:t>1111 1111 . 1111 1111 . </a:t>
            </a:r>
            <a:r>
              <a:rPr lang="en-US" dirty="0" smtClean="0">
                <a:solidFill>
                  <a:schemeClr val="tx2"/>
                </a:solidFill>
              </a:rPr>
              <a:t>1111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0000</a:t>
            </a:r>
            <a:r>
              <a:rPr lang="en-US" dirty="0" smtClean="0"/>
              <a:t> . </a:t>
            </a:r>
            <a:r>
              <a:rPr lang="en-US" dirty="0" smtClean="0">
                <a:solidFill>
                  <a:schemeClr val="accent1"/>
                </a:solidFill>
              </a:rPr>
              <a:t>0000 0000 </a:t>
            </a:r>
            <a:r>
              <a:rPr lang="en-US" dirty="0" smtClean="0"/>
              <a:t>(subnet mask)</a:t>
            </a:r>
          </a:p>
          <a:p>
            <a:endParaRPr lang="en-US" dirty="0"/>
          </a:p>
          <a:p>
            <a:r>
              <a:rPr lang="en-US" dirty="0" smtClean="0"/>
              <a:t>4 extra bits = 16 </a:t>
            </a:r>
            <a:r>
              <a:rPr lang="en-US" dirty="0" err="1" smtClean="0"/>
              <a:t>subnetwerken</a:t>
            </a:r>
            <a:endParaRPr lang="en-US" dirty="0" smtClean="0"/>
          </a:p>
          <a:p>
            <a:r>
              <a:rPr lang="en-US" dirty="0" smtClean="0"/>
              <a:t>12 bits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hostgedeelte</a:t>
            </a:r>
            <a:r>
              <a:rPr lang="en-US" dirty="0" smtClean="0"/>
              <a:t> = 4096 IP-</a:t>
            </a:r>
            <a:r>
              <a:rPr lang="en-US" dirty="0" err="1" smtClean="0"/>
              <a:t>adressen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35104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Subnetting</a:t>
            </a:r>
            <a:r>
              <a:rPr lang="en-US" dirty="0" smtClean="0"/>
              <a:t>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203.0.113.0		255.255.255.0		/24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203.0.113.0		255.255.255.128		/25		0–127</a:t>
            </a:r>
          </a:p>
          <a:p>
            <a:pPr lvl="1"/>
            <a:r>
              <a:rPr lang="en-US" dirty="0" smtClean="0"/>
              <a:t>203.0.113.128								128–255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203.0.113.0		255.255.255.192		/26		0–63</a:t>
            </a:r>
          </a:p>
          <a:p>
            <a:pPr lvl="1"/>
            <a:r>
              <a:rPr lang="en-US" dirty="0" smtClean="0"/>
              <a:t>203.0.113.64								64–127</a:t>
            </a:r>
          </a:p>
          <a:p>
            <a:pPr lvl="1"/>
            <a:r>
              <a:rPr lang="en-US" dirty="0" smtClean="0"/>
              <a:t>203.0.113.128								128–191</a:t>
            </a:r>
          </a:p>
          <a:p>
            <a:pPr lvl="1"/>
            <a:r>
              <a:rPr lang="en-US" dirty="0" smtClean="0"/>
              <a:t>203.0.113.192								192–255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5580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Classless </a:t>
            </a:r>
            <a:r>
              <a:rPr lang="en-US" dirty="0" err="1" smtClean="0"/>
              <a:t>Interdomain</a:t>
            </a:r>
            <a:r>
              <a:rPr lang="en-US" dirty="0" smtClean="0"/>
              <a:t> Routing (CIDR)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</a:t>
            </a:r>
            <a:r>
              <a:rPr lang="en-US" dirty="0" smtClean="0">
                <a:solidFill>
                  <a:schemeClr val="tx2"/>
                </a:solidFill>
              </a:rPr>
              <a:t>refix</a:t>
            </a:r>
            <a:r>
              <a:rPr lang="en-US" dirty="0" smtClean="0"/>
              <a:t>: </a:t>
            </a:r>
            <a:r>
              <a:rPr lang="en-US" dirty="0" err="1" smtClean="0"/>
              <a:t>netwerk</a:t>
            </a:r>
            <a:endParaRPr lang="en-US" dirty="0" smtClean="0"/>
          </a:p>
          <a:p>
            <a:r>
              <a:rPr lang="en-US" dirty="0">
                <a:solidFill>
                  <a:schemeClr val="tx2"/>
                </a:solidFill>
              </a:rPr>
              <a:t>p</a:t>
            </a:r>
            <a:r>
              <a:rPr lang="en-US" dirty="0" smtClean="0">
                <a:solidFill>
                  <a:schemeClr val="tx2"/>
                </a:solidFill>
              </a:rPr>
              <a:t>refix-length</a:t>
            </a:r>
            <a:r>
              <a:rPr lang="en-US" dirty="0" smtClean="0"/>
              <a:t>: het </a:t>
            </a:r>
            <a:r>
              <a:rPr lang="en-US" dirty="0" err="1" smtClean="0"/>
              <a:t>aantal</a:t>
            </a:r>
            <a:r>
              <a:rPr lang="en-US" dirty="0" smtClean="0"/>
              <a:t> bits </a:t>
            </a:r>
            <a:r>
              <a:rPr lang="en-US" dirty="0" err="1" smtClean="0"/>
              <a:t>dat</a:t>
            </a:r>
            <a:r>
              <a:rPr lang="en-US" dirty="0" smtClean="0"/>
              <a:t> het </a:t>
            </a:r>
            <a:r>
              <a:rPr lang="en-US" dirty="0" err="1" smtClean="0"/>
              <a:t>netwerkgedeelte</a:t>
            </a:r>
            <a:r>
              <a:rPr lang="en-US" dirty="0" smtClean="0"/>
              <a:t> </a:t>
            </a:r>
            <a:r>
              <a:rPr lang="en-US" dirty="0" err="1" smtClean="0"/>
              <a:t>bepaalt</a:t>
            </a:r>
            <a:endParaRPr lang="en-US" dirty="0" smtClean="0"/>
          </a:p>
          <a:p>
            <a:pPr lvl="1"/>
            <a:r>
              <a:rPr lang="en-US" dirty="0" err="1" smtClean="0"/>
              <a:t>Kan</a:t>
            </a:r>
            <a:r>
              <a:rPr lang="en-US" dirty="0" smtClean="0"/>
              <a:t> je </a:t>
            </a:r>
            <a:r>
              <a:rPr lang="en-US" dirty="0" err="1" smtClean="0"/>
              <a:t>omzetten</a:t>
            </a:r>
            <a:r>
              <a:rPr lang="en-US" dirty="0" smtClean="0"/>
              <a:t> </a:t>
            </a:r>
            <a:r>
              <a:rPr lang="en-US" dirty="0" err="1" smtClean="0"/>
              <a:t>naar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subnetmasker</a:t>
            </a:r>
            <a:r>
              <a:rPr lang="en-US" dirty="0" smtClean="0"/>
              <a:t>, </a:t>
            </a:r>
            <a:r>
              <a:rPr lang="en-US" dirty="0" err="1" smtClean="0"/>
              <a:t>bv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/24 = 255.255.255.0</a:t>
            </a:r>
          </a:p>
          <a:p>
            <a:pPr lvl="2"/>
            <a:r>
              <a:rPr lang="en-US" dirty="0" smtClean="0"/>
              <a:t>/25 = 255.255.255.128</a:t>
            </a:r>
          </a:p>
          <a:p>
            <a:pPr lvl="2"/>
            <a:r>
              <a:rPr lang="en-US" dirty="0" smtClean="0"/>
              <a:t>/26 = 255.255.255.192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09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Inhoud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computernetwerken</a:t>
            </a:r>
            <a:endParaRPr lang="en-US" dirty="0" smtClean="0"/>
          </a:p>
          <a:p>
            <a:r>
              <a:rPr lang="en-US" dirty="0" smtClean="0"/>
              <a:t>IPv4</a:t>
            </a:r>
          </a:p>
          <a:p>
            <a:r>
              <a:rPr lang="en-US" dirty="0" err="1" smtClean="0"/>
              <a:t>routering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40571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Speciale</a:t>
            </a:r>
            <a:r>
              <a:rPr lang="en-US" dirty="0" smtClean="0"/>
              <a:t> IP-</a:t>
            </a:r>
            <a:r>
              <a:rPr lang="en-US" dirty="0" err="1" smtClean="0"/>
              <a:t>adressen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n</a:t>
            </a:r>
            <a:r>
              <a:rPr lang="en-US" dirty="0" err="1" smtClean="0">
                <a:solidFill>
                  <a:schemeClr val="tx2"/>
                </a:solidFill>
              </a:rPr>
              <a:t>etwerkadres</a:t>
            </a:r>
            <a:r>
              <a:rPr lang="en-US" dirty="0" smtClean="0"/>
              <a:t>: </a:t>
            </a:r>
            <a:r>
              <a:rPr lang="en-US" dirty="0" err="1" smtClean="0"/>
              <a:t>eerste</a:t>
            </a:r>
            <a:r>
              <a:rPr lang="en-US" dirty="0" smtClean="0"/>
              <a:t> IP-</a:t>
            </a:r>
            <a:r>
              <a:rPr lang="en-US" dirty="0" err="1" smtClean="0"/>
              <a:t>adres</a:t>
            </a:r>
            <a:r>
              <a:rPr lang="en-US" dirty="0" smtClean="0"/>
              <a:t> in het network</a:t>
            </a:r>
          </a:p>
          <a:p>
            <a:r>
              <a:rPr lang="en-US" dirty="0" err="1">
                <a:solidFill>
                  <a:schemeClr val="tx2"/>
                </a:solidFill>
              </a:rPr>
              <a:t>b</a:t>
            </a:r>
            <a:r>
              <a:rPr lang="en-US" dirty="0" err="1" smtClean="0">
                <a:solidFill>
                  <a:schemeClr val="tx2"/>
                </a:solidFill>
              </a:rPr>
              <a:t>roadcastadres</a:t>
            </a:r>
            <a:r>
              <a:rPr lang="en-US" dirty="0" smtClean="0"/>
              <a:t>: </a:t>
            </a:r>
            <a:r>
              <a:rPr lang="en-US" dirty="0" err="1" smtClean="0"/>
              <a:t>laatste</a:t>
            </a:r>
            <a:r>
              <a:rPr lang="en-US" dirty="0" smtClean="0"/>
              <a:t> IP-</a:t>
            </a:r>
            <a:r>
              <a:rPr lang="en-US" dirty="0" err="1" smtClean="0"/>
              <a:t>adres</a:t>
            </a:r>
            <a:r>
              <a:rPr lang="en-US" dirty="0" smtClean="0"/>
              <a:t> in het network</a:t>
            </a:r>
          </a:p>
          <a:p>
            <a:r>
              <a:rPr lang="en-US" dirty="0">
                <a:solidFill>
                  <a:schemeClr val="tx2"/>
                </a:solidFill>
              </a:rPr>
              <a:t>d</a:t>
            </a:r>
            <a:r>
              <a:rPr lang="en-US" dirty="0" smtClean="0">
                <a:solidFill>
                  <a:schemeClr val="tx2"/>
                </a:solidFill>
              </a:rPr>
              <a:t>efault gateway</a:t>
            </a:r>
            <a:r>
              <a:rPr lang="en-US" dirty="0" smtClean="0"/>
              <a:t>: het IP-</a:t>
            </a:r>
            <a:r>
              <a:rPr lang="en-US" dirty="0" err="1" smtClean="0"/>
              <a:t>adres</a:t>
            </a:r>
            <a:r>
              <a:rPr lang="en-US" dirty="0" smtClean="0"/>
              <a:t> van de router die je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gebruiken</a:t>
            </a:r>
            <a:r>
              <a:rPr lang="en-US" dirty="0" smtClean="0"/>
              <a:t> om </a:t>
            </a:r>
            <a:r>
              <a:rPr lang="en-US" dirty="0" err="1" smtClean="0"/>
              <a:t>andere</a:t>
            </a:r>
            <a:r>
              <a:rPr lang="en-US" dirty="0" smtClean="0"/>
              <a:t> </a:t>
            </a:r>
            <a:r>
              <a:rPr lang="en-US" dirty="0" err="1" smtClean="0"/>
              <a:t>netwerken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bereiken</a:t>
            </a:r>
            <a:r>
              <a:rPr lang="en-US" dirty="0" smtClean="0"/>
              <a:t> (</a:t>
            </a:r>
            <a:r>
              <a:rPr lang="en-US" dirty="0" err="1" smtClean="0"/>
              <a:t>kan</a:t>
            </a:r>
            <a:r>
              <a:rPr lang="en-US" dirty="0" smtClean="0"/>
              <a:t> elk </a:t>
            </a:r>
            <a:r>
              <a:rPr lang="en-US" dirty="0" err="1" smtClean="0"/>
              <a:t>adres</a:t>
            </a:r>
            <a:r>
              <a:rPr lang="en-US" dirty="0" smtClean="0"/>
              <a:t> in het </a:t>
            </a:r>
            <a:r>
              <a:rPr lang="en-US" dirty="0" err="1" smtClean="0"/>
              <a:t>netwerk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60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Host Configuration Protocol (DHCP)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600" dirty="0" err="1" smtClean="0"/>
              <a:t>Vereenvoudigt</a:t>
            </a:r>
            <a:r>
              <a:rPr lang="en-US" sz="2600" dirty="0" smtClean="0"/>
              <a:t> het </a:t>
            </a:r>
            <a:r>
              <a:rPr lang="en-US" sz="2600" dirty="0" err="1" smtClean="0"/>
              <a:t>instellen</a:t>
            </a:r>
            <a:r>
              <a:rPr lang="en-US" sz="2600" dirty="0" smtClean="0"/>
              <a:t> van:</a:t>
            </a:r>
          </a:p>
          <a:p>
            <a:pPr lvl="1"/>
            <a:r>
              <a:rPr lang="en-US" dirty="0" smtClean="0"/>
              <a:t>IP-</a:t>
            </a:r>
            <a:r>
              <a:rPr lang="en-US" dirty="0" err="1" smtClean="0"/>
              <a:t>adres</a:t>
            </a:r>
            <a:endParaRPr lang="en-US" dirty="0" smtClean="0"/>
          </a:p>
          <a:p>
            <a:pPr lvl="1"/>
            <a:r>
              <a:rPr lang="en-US" dirty="0" err="1" smtClean="0"/>
              <a:t>subnetmask</a:t>
            </a:r>
            <a:endParaRPr lang="en-US" dirty="0" smtClean="0"/>
          </a:p>
          <a:p>
            <a:pPr lvl="1"/>
            <a:r>
              <a:rPr lang="en-US" dirty="0" smtClean="0"/>
              <a:t>default gateway</a:t>
            </a:r>
          </a:p>
          <a:p>
            <a:pPr lvl="1"/>
            <a:r>
              <a:rPr lang="en-US" dirty="0" smtClean="0"/>
              <a:t>DNS-servers</a:t>
            </a:r>
          </a:p>
          <a:p>
            <a:pPr lvl="1"/>
            <a:r>
              <a:rPr lang="en-US" dirty="0" smtClean="0"/>
              <a:t>PXE-</a:t>
            </a:r>
            <a:r>
              <a:rPr lang="en-US" dirty="0" err="1" smtClean="0"/>
              <a:t>bootserver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DHCP-relay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D</a:t>
            </a:r>
            <a:r>
              <a:rPr lang="en-US" dirty="0" smtClean="0"/>
              <a:t>iscover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O</a:t>
            </a:r>
            <a:r>
              <a:rPr lang="en-US" dirty="0" smtClean="0"/>
              <a:t>ffer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R</a:t>
            </a:r>
            <a:r>
              <a:rPr lang="en-US" dirty="0" smtClean="0"/>
              <a:t>equest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A</a:t>
            </a:r>
            <a:r>
              <a:rPr lang="en-US" dirty="0" smtClean="0"/>
              <a:t>cknowledge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68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address translation (NAT)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685562"/>
            <a:ext cx="11258084" cy="439396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Methode</a:t>
            </a:r>
            <a:r>
              <a:rPr lang="en-US" dirty="0" smtClean="0"/>
              <a:t> op de </a:t>
            </a:r>
            <a:r>
              <a:rPr lang="en-US" dirty="0" err="1" smtClean="0"/>
              <a:t>schaarste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IP-</a:t>
            </a:r>
            <a:r>
              <a:rPr lang="en-US" dirty="0" err="1" smtClean="0"/>
              <a:t>adressen</a:t>
            </a:r>
            <a:r>
              <a:rPr lang="en-US" dirty="0" smtClean="0"/>
              <a:t> </a:t>
            </a:r>
            <a:r>
              <a:rPr lang="en-US" dirty="0" err="1" smtClean="0"/>
              <a:t>tegen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gaan</a:t>
            </a:r>
            <a:endParaRPr lang="en-US" dirty="0" smtClean="0"/>
          </a:p>
          <a:p>
            <a:r>
              <a:rPr lang="en-US" dirty="0" err="1" smtClean="0"/>
              <a:t>Drie</a:t>
            </a:r>
            <a:r>
              <a:rPr lang="en-US" dirty="0" smtClean="0"/>
              <a:t> </a:t>
            </a:r>
            <a:r>
              <a:rPr lang="en-US" dirty="0" err="1" smtClean="0"/>
              <a:t>blokken</a:t>
            </a:r>
            <a:r>
              <a:rPr lang="en-US" dirty="0" smtClean="0"/>
              <a:t> IP-</a:t>
            </a:r>
            <a:r>
              <a:rPr lang="en-US" dirty="0" err="1" smtClean="0"/>
              <a:t>adressen</a:t>
            </a:r>
            <a:r>
              <a:rPr lang="en-US" dirty="0" smtClean="0"/>
              <a:t> warden </a:t>
            </a:r>
            <a:r>
              <a:rPr lang="en-US" dirty="0" err="1" smtClean="0"/>
              <a:t>gereserveerd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privaat</a:t>
            </a:r>
            <a:r>
              <a:rPr lang="en-US" dirty="0" smtClean="0"/>
              <a:t> </a:t>
            </a:r>
            <a:r>
              <a:rPr lang="en-US" dirty="0" err="1" smtClean="0"/>
              <a:t>gebruik</a:t>
            </a:r>
            <a:r>
              <a:rPr lang="en-US" dirty="0" smtClean="0"/>
              <a:t>:</a:t>
            </a:r>
            <a:r>
              <a:rPr lang="en-US" dirty="0" smtClean="0">
                <a:solidFill>
                  <a:schemeClr val="tx2"/>
                </a:solidFill>
              </a:rPr>
              <a:t>*</a:t>
            </a:r>
          </a:p>
          <a:p>
            <a:pPr lvl="1"/>
            <a:r>
              <a:rPr lang="en-US" dirty="0" smtClean="0"/>
              <a:t>10.0.0.0/8</a:t>
            </a:r>
          </a:p>
          <a:p>
            <a:pPr lvl="1"/>
            <a:r>
              <a:rPr lang="en-US" dirty="0" smtClean="0"/>
              <a:t>172.16.0.0/12</a:t>
            </a:r>
          </a:p>
          <a:p>
            <a:pPr lvl="1"/>
            <a:r>
              <a:rPr lang="en-US" dirty="0" smtClean="0"/>
              <a:t>192.168.0.0/16</a:t>
            </a:r>
          </a:p>
          <a:p>
            <a:r>
              <a:rPr lang="en-US" dirty="0" smtClean="0"/>
              <a:t>Extra </a:t>
            </a:r>
            <a:r>
              <a:rPr lang="en-US" dirty="0" err="1" smtClean="0"/>
              <a:t>blokken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 </a:t>
            </a:r>
            <a:r>
              <a:rPr lang="en-US" dirty="0" err="1" smtClean="0"/>
              <a:t>beschikbaar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carrier-grade NAT: 100.64.0.0/10</a:t>
            </a:r>
            <a:r>
              <a:rPr lang="en-US" baseline="30000" dirty="0" smtClean="0">
                <a:solidFill>
                  <a:schemeClr val="tx2"/>
                </a:solidFill>
              </a:rPr>
              <a:t>†</a:t>
            </a:r>
            <a:endParaRPr lang="en-US" dirty="0"/>
          </a:p>
          <a:p>
            <a:pPr lvl="1"/>
            <a:r>
              <a:rPr lang="en-US" dirty="0" smtClean="0"/>
              <a:t>network benchmark tests: 198.18.0.0/15</a:t>
            </a:r>
            <a:r>
              <a:rPr lang="en-US" baseline="30000" dirty="0" smtClean="0">
                <a:solidFill>
                  <a:schemeClr val="tx2"/>
                </a:solidFill>
              </a:rPr>
              <a:t>‡</a:t>
            </a:r>
          </a:p>
          <a:p>
            <a:pPr lvl="1"/>
            <a:r>
              <a:rPr lang="en-US" dirty="0"/>
              <a:t>…</a:t>
            </a:r>
          </a:p>
          <a:p>
            <a:pPr marL="0" indent="0">
              <a:buNone/>
            </a:pPr>
            <a:endParaRPr lang="en-US" sz="16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tx2"/>
                </a:solidFill>
              </a:rPr>
              <a:t>*</a:t>
            </a:r>
            <a:r>
              <a:rPr lang="en-US" sz="1600" dirty="0" smtClean="0"/>
              <a:t> RFC 1918</a:t>
            </a:r>
          </a:p>
          <a:p>
            <a:pPr marL="0" indent="0">
              <a:buNone/>
            </a:pPr>
            <a:r>
              <a:rPr lang="en-US" sz="1600" baseline="30000" dirty="0">
                <a:solidFill>
                  <a:schemeClr val="tx2"/>
                </a:solidFill>
              </a:rPr>
              <a:t>†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smtClean="0"/>
              <a:t>RFC 6598</a:t>
            </a:r>
          </a:p>
          <a:p>
            <a:pPr marL="0" indent="0">
              <a:buNone/>
            </a:pPr>
            <a:r>
              <a:rPr lang="en-US" sz="1600" baseline="30000" dirty="0">
                <a:solidFill>
                  <a:schemeClr val="tx2"/>
                </a:solidFill>
              </a:rPr>
              <a:t>‡</a:t>
            </a:r>
            <a:r>
              <a:rPr lang="en-US" sz="1600" dirty="0"/>
              <a:t> </a:t>
            </a:r>
            <a:r>
              <a:rPr lang="en-US" sz="1600" dirty="0" smtClean="0"/>
              <a:t>RFC 2544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70503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Statische</a:t>
            </a:r>
            <a:r>
              <a:rPr lang="en-US" dirty="0"/>
              <a:t> </a:t>
            </a:r>
            <a:r>
              <a:rPr lang="en-US" dirty="0" err="1"/>
              <a:t>configuratie</a:t>
            </a:r>
            <a:endParaRPr lang="en-US" dirty="0"/>
          </a:p>
          <a:p>
            <a:pPr lvl="1"/>
            <a:r>
              <a:rPr lang="en-US" dirty="0"/>
              <a:t>1-op-1-vertaling </a:t>
            </a:r>
            <a:r>
              <a:rPr lang="en-US" dirty="0" err="1"/>
              <a:t>tussen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publiek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privaat</a:t>
            </a:r>
            <a:r>
              <a:rPr lang="en-US" dirty="0"/>
              <a:t> IP-</a:t>
            </a:r>
            <a:r>
              <a:rPr lang="en-US" dirty="0" err="1"/>
              <a:t>adres</a:t>
            </a:r>
            <a:endParaRPr lang="en-US" dirty="0"/>
          </a:p>
          <a:p>
            <a:r>
              <a:rPr lang="en-US" dirty="0" err="1"/>
              <a:t>Dynamische</a:t>
            </a:r>
            <a:r>
              <a:rPr lang="en-US" dirty="0"/>
              <a:t> </a:t>
            </a:r>
            <a:r>
              <a:rPr lang="en-US" dirty="0" err="1" smtClean="0"/>
              <a:t>configuratie</a:t>
            </a:r>
            <a:endParaRPr lang="en-US" dirty="0" smtClean="0"/>
          </a:p>
          <a:p>
            <a:pPr lvl="1"/>
            <a:r>
              <a:rPr lang="en-US" dirty="0" err="1" smtClean="0"/>
              <a:t>dynamisch</a:t>
            </a:r>
            <a:r>
              <a:rPr lang="en-US" dirty="0" smtClean="0"/>
              <a:t> </a:t>
            </a:r>
            <a:r>
              <a:rPr lang="en-US" dirty="0" err="1" smtClean="0"/>
              <a:t>toekennen</a:t>
            </a:r>
            <a:r>
              <a:rPr lang="en-US" dirty="0" smtClean="0"/>
              <a:t> van </a:t>
            </a:r>
            <a:r>
              <a:rPr lang="en-US" dirty="0" err="1" smtClean="0"/>
              <a:t>een</a:t>
            </a:r>
            <a:r>
              <a:rPr lang="en-US" dirty="0" smtClean="0"/>
              <a:t> IP-</a:t>
            </a:r>
            <a:r>
              <a:rPr lang="en-US" dirty="0" err="1" smtClean="0"/>
              <a:t>adres</a:t>
            </a:r>
            <a:r>
              <a:rPr lang="en-US" dirty="0" smtClean="0"/>
              <a:t> </a:t>
            </a:r>
            <a:r>
              <a:rPr lang="en-US" dirty="0" err="1" smtClean="0"/>
              <a:t>uit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pool van </a:t>
            </a:r>
            <a:r>
              <a:rPr lang="en-US" dirty="0" err="1" smtClean="0"/>
              <a:t>publieke</a:t>
            </a:r>
            <a:r>
              <a:rPr lang="en-US" dirty="0" smtClean="0"/>
              <a:t> </a:t>
            </a:r>
            <a:r>
              <a:rPr lang="en-US" dirty="0" err="1" smtClean="0"/>
              <a:t>adressen</a:t>
            </a:r>
            <a:endParaRPr lang="en-US" dirty="0" smtClean="0"/>
          </a:p>
          <a:p>
            <a:pPr lvl="1"/>
            <a:r>
              <a:rPr lang="en-US" dirty="0" smtClean="0"/>
              <a:t>port-based address translation (PAT)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24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Routering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526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</a:t>
            </a:r>
            <a:r>
              <a:rPr lang="en-US" dirty="0" err="1"/>
              <a:t>routering</a:t>
            </a:r>
            <a:r>
              <a:rPr lang="en-US" dirty="0"/>
              <a:t>?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757" y="1337388"/>
            <a:ext cx="5953125" cy="3238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err="1"/>
              <a:t>Een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router</a:t>
            </a:r>
            <a:r>
              <a:rPr lang="en-US" sz="2400" dirty="0"/>
              <a:t> </a:t>
            </a:r>
            <a:r>
              <a:rPr lang="en-US" sz="2400" dirty="0" err="1"/>
              <a:t>verbindt</a:t>
            </a:r>
            <a:r>
              <a:rPr lang="en-US" sz="2400" dirty="0"/>
              <a:t> </a:t>
            </a:r>
            <a:r>
              <a:rPr lang="en-US" sz="2400" dirty="0" err="1"/>
              <a:t>netwerken</a:t>
            </a:r>
            <a:r>
              <a:rPr lang="en-US" sz="2400" dirty="0"/>
              <a:t> met </a:t>
            </a:r>
            <a:r>
              <a:rPr lang="en-US" sz="2400" dirty="0" err="1"/>
              <a:t>elkaar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Routers </a:t>
            </a:r>
            <a:r>
              <a:rPr lang="en-US" sz="2400" dirty="0" err="1"/>
              <a:t>moeten</a:t>
            </a:r>
            <a:r>
              <a:rPr lang="en-US" sz="2400" dirty="0"/>
              <a:t> </a:t>
            </a:r>
            <a:r>
              <a:rPr lang="en-US" sz="2400" dirty="0" err="1"/>
              <a:t>weten</a:t>
            </a:r>
            <a:r>
              <a:rPr lang="en-US" sz="2400" dirty="0"/>
              <a:t> hoe </a:t>
            </a:r>
            <a:r>
              <a:rPr lang="en-US" sz="2400" dirty="0" err="1"/>
              <a:t>ze</a:t>
            </a:r>
            <a:r>
              <a:rPr lang="en-US" sz="2400" dirty="0"/>
              <a:t> </a:t>
            </a:r>
            <a:r>
              <a:rPr lang="en-US" sz="2400" dirty="0" err="1"/>
              <a:t>verafgelegen</a:t>
            </a:r>
            <a:r>
              <a:rPr lang="en-US" sz="2400" dirty="0"/>
              <a:t> </a:t>
            </a:r>
            <a:r>
              <a:rPr lang="en-US" sz="2400" dirty="0" err="1"/>
              <a:t>netwerken</a:t>
            </a:r>
            <a:r>
              <a:rPr lang="en-US" sz="2400" dirty="0"/>
              <a:t> </a:t>
            </a:r>
            <a:r>
              <a:rPr lang="en-US" sz="2400" dirty="0" err="1"/>
              <a:t>kunnen</a:t>
            </a:r>
            <a:r>
              <a:rPr lang="en-US" sz="2400" dirty="0"/>
              <a:t> </a:t>
            </a:r>
            <a:r>
              <a:rPr lang="en-US" sz="2400" dirty="0" err="1"/>
              <a:t>bereiken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06498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Statische</a:t>
            </a:r>
            <a:r>
              <a:rPr lang="en-US" dirty="0" smtClean="0"/>
              <a:t> routes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Eenvoudig</a:t>
            </a:r>
            <a:endParaRPr lang="en-US" dirty="0" smtClean="0"/>
          </a:p>
          <a:p>
            <a:r>
              <a:rPr lang="en-US" dirty="0" err="1" smtClean="0"/>
              <a:t>Schaalt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endParaRPr lang="en-US" dirty="0" smtClean="0"/>
          </a:p>
          <a:p>
            <a:r>
              <a:rPr lang="en-US" dirty="0" err="1" smtClean="0"/>
              <a:t>Manuele</a:t>
            </a:r>
            <a:r>
              <a:rPr lang="en-US" dirty="0" smtClean="0"/>
              <a:t> </a:t>
            </a:r>
            <a:r>
              <a:rPr lang="en-US" dirty="0" err="1" smtClean="0"/>
              <a:t>acties</a:t>
            </a:r>
            <a:r>
              <a:rPr lang="en-US" dirty="0" smtClean="0"/>
              <a:t> </a:t>
            </a:r>
            <a:r>
              <a:rPr lang="en-US" dirty="0" err="1" smtClean="0"/>
              <a:t>vereist</a:t>
            </a:r>
            <a:r>
              <a:rPr lang="en-US" dirty="0" smtClean="0"/>
              <a:t>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incidenten</a:t>
            </a:r>
            <a:endParaRPr lang="en-US" dirty="0" smtClean="0"/>
          </a:p>
          <a:p>
            <a:r>
              <a:rPr lang="en-US" dirty="0" err="1" smtClean="0"/>
              <a:t>Wordt</a:t>
            </a:r>
            <a:r>
              <a:rPr lang="en-US" dirty="0" smtClean="0"/>
              <a:t> </a:t>
            </a:r>
            <a:r>
              <a:rPr lang="en-US" dirty="0" err="1" smtClean="0"/>
              <a:t>toch</a:t>
            </a:r>
            <a:r>
              <a:rPr lang="en-US" dirty="0" smtClean="0"/>
              <a:t> heel </a:t>
            </a:r>
            <a:r>
              <a:rPr lang="en-US" dirty="0" err="1" smtClean="0"/>
              <a:t>veel</a:t>
            </a:r>
            <a:r>
              <a:rPr lang="en-US" dirty="0" smtClean="0"/>
              <a:t> </a:t>
            </a:r>
            <a:r>
              <a:rPr lang="en-US" dirty="0" err="1" smtClean="0"/>
              <a:t>gebruikt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ip</a:t>
            </a:r>
            <a:r>
              <a:rPr lang="en-US" dirty="0" smtClean="0"/>
              <a:t> route </a:t>
            </a:r>
            <a:r>
              <a:rPr lang="en-US" dirty="0" smtClean="0">
                <a:solidFill>
                  <a:schemeClr val="tx2"/>
                </a:solidFill>
              </a:rPr>
              <a:t>&lt;</a:t>
            </a:r>
            <a:r>
              <a:rPr lang="en-US" dirty="0" err="1" smtClean="0">
                <a:solidFill>
                  <a:schemeClr val="tx2"/>
                </a:solidFill>
              </a:rPr>
              <a:t>netwerk</a:t>
            </a:r>
            <a:r>
              <a:rPr lang="en-US" dirty="0" smtClean="0">
                <a:solidFill>
                  <a:schemeClr val="tx2"/>
                </a:solidFill>
              </a:rPr>
              <a:t>&gt;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&lt;subnet mask&gt; </a:t>
            </a:r>
            <a:r>
              <a:rPr lang="en-US" dirty="0">
                <a:solidFill>
                  <a:schemeClr val="accent5"/>
                </a:solidFill>
              </a:rPr>
              <a:t>&lt;</a:t>
            </a:r>
            <a:r>
              <a:rPr lang="en-US" dirty="0" smtClean="0">
                <a:solidFill>
                  <a:schemeClr val="accent5"/>
                </a:solidFill>
              </a:rPr>
              <a:t>next-hop IP-</a:t>
            </a:r>
            <a:r>
              <a:rPr lang="en-US" dirty="0" err="1" smtClean="0">
                <a:solidFill>
                  <a:schemeClr val="accent5"/>
                </a:solidFill>
              </a:rPr>
              <a:t>adres</a:t>
            </a:r>
            <a:r>
              <a:rPr lang="en-US" dirty="0" smtClean="0">
                <a:solidFill>
                  <a:schemeClr val="accent5"/>
                </a:solidFill>
              </a:rPr>
              <a:t>&gt;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097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aterloo | Mechelen Blogt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686" y="2305456"/>
            <a:ext cx="4762500" cy="47625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Information Protocol (RIP)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eenvoudig</a:t>
            </a:r>
            <a:r>
              <a:rPr lang="en-US" dirty="0" smtClean="0"/>
              <a:t> </a:t>
            </a:r>
            <a:r>
              <a:rPr lang="en-US" dirty="0" err="1" smtClean="0"/>
              <a:t>dynamisch</a:t>
            </a:r>
            <a:r>
              <a:rPr lang="en-US" dirty="0" smtClean="0"/>
              <a:t> routing protocol</a:t>
            </a:r>
          </a:p>
          <a:p>
            <a:r>
              <a:rPr lang="en-US" dirty="0" err="1"/>
              <a:t>e</a:t>
            </a:r>
            <a:r>
              <a:rPr lang="en-US" dirty="0" err="1" smtClean="0"/>
              <a:t>nkel</a:t>
            </a:r>
            <a:r>
              <a:rPr lang="en-US" dirty="0" smtClean="0"/>
              <a:t> </a:t>
            </a:r>
            <a:r>
              <a:rPr lang="en-US" dirty="0" err="1" smtClean="0"/>
              <a:t>geschikt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kleine</a:t>
            </a:r>
            <a:r>
              <a:rPr lang="en-US" dirty="0" smtClean="0"/>
              <a:t> </a:t>
            </a:r>
            <a:r>
              <a:rPr lang="en-US" dirty="0" err="1" smtClean="0"/>
              <a:t>netwerken</a:t>
            </a:r>
            <a:endParaRPr lang="en-US" dirty="0" smtClean="0"/>
          </a:p>
          <a:p>
            <a:r>
              <a:rPr lang="en-US" dirty="0" err="1"/>
              <a:t>t</a:t>
            </a:r>
            <a:r>
              <a:rPr lang="en-US" dirty="0" err="1" smtClean="0"/>
              <a:t>raag</a:t>
            </a:r>
            <a:endParaRPr lang="en-US" dirty="0" smtClean="0"/>
          </a:p>
          <a:p>
            <a:r>
              <a:rPr lang="en-US" dirty="0" err="1" smtClean="0"/>
              <a:t>wordt</a:t>
            </a:r>
            <a:r>
              <a:rPr lang="en-US" dirty="0" smtClean="0"/>
              <a:t> nog steeds </a:t>
            </a:r>
            <a:r>
              <a:rPr lang="en-US" dirty="0" err="1" smtClean="0"/>
              <a:t>gebruikt</a:t>
            </a:r>
            <a:r>
              <a:rPr lang="en-US" dirty="0" smtClean="0"/>
              <a:t> in datacenters </a:t>
            </a:r>
            <a:r>
              <a:rPr lang="en-US" dirty="0" err="1" smtClean="0"/>
              <a:t>bij</a:t>
            </a:r>
            <a:r>
              <a:rPr lang="en-US" dirty="0" smtClean="0"/>
              <a:t> service providers</a:t>
            </a:r>
          </a:p>
          <a:p>
            <a:r>
              <a:rPr lang="en-US" dirty="0" err="1" smtClean="0"/>
              <a:t>analogie</a:t>
            </a:r>
            <a:r>
              <a:rPr lang="en-US" dirty="0" smtClean="0"/>
              <a:t>: </a:t>
            </a:r>
            <a:r>
              <a:rPr lang="en-US" dirty="0" err="1" smtClean="0"/>
              <a:t>wegwijzers</a:t>
            </a:r>
            <a:r>
              <a:rPr lang="en-US" dirty="0" smtClean="0"/>
              <a:t> op de </a:t>
            </a:r>
            <a:r>
              <a:rPr lang="en-US" dirty="0" err="1" smtClean="0"/>
              <a:t>hooek</a:t>
            </a:r>
            <a:r>
              <a:rPr lang="en-US" dirty="0" smtClean="0"/>
              <a:t> van de </a:t>
            </a:r>
            <a:r>
              <a:rPr lang="en-US" dirty="0" err="1" smtClean="0"/>
              <a:t>straat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locatie</a:t>
            </a:r>
            <a:r>
              <a:rPr lang="en-US" dirty="0" smtClean="0"/>
              <a:t> (Waterloo) = </a:t>
            </a:r>
            <a:r>
              <a:rPr lang="en-US" dirty="0" err="1" smtClean="0"/>
              <a:t>netwerk</a:t>
            </a:r>
            <a:r>
              <a:rPr lang="en-US" dirty="0" smtClean="0"/>
              <a:t> (10.0.8.0/21)</a:t>
            </a:r>
          </a:p>
          <a:p>
            <a:pPr lvl="1"/>
            <a:r>
              <a:rPr lang="en-US" dirty="0" err="1" smtClean="0"/>
              <a:t>richting</a:t>
            </a:r>
            <a:r>
              <a:rPr lang="en-US" dirty="0" smtClean="0"/>
              <a:t> = next-hop router</a:t>
            </a:r>
          </a:p>
          <a:p>
            <a:pPr lvl="1"/>
            <a:r>
              <a:rPr lang="en-US" dirty="0" err="1" smtClean="0"/>
              <a:t>afstand</a:t>
            </a:r>
            <a:r>
              <a:rPr lang="en-US" dirty="0" smtClean="0"/>
              <a:t> (36 km) = distance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080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RIP </a:t>
            </a:r>
            <a:r>
              <a:rPr lang="en-US" dirty="0" err="1" smtClean="0"/>
              <a:t>configuratie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router rip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 version 2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 no auto-summary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 network 10.0.0.0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444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Shortest Path First (OSPF)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complexer</a:t>
            </a:r>
            <a:r>
              <a:rPr lang="en-US" dirty="0" smtClean="0"/>
              <a:t> protocol</a:t>
            </a:r>
          </a:p>
          <a:p>
            <a:r>
              <a:rPr lang="en-US" dirty="0" err="1" smtClean="0"/>
              <a:t>geschikt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zeer</a:t>
            </a:r>
            <a:r>
              <a:rPr lang="en-US" dirty="0" smtClean="0"/>
              <a:t> </a:t>
            </a:r>
            <a:r>
              <a:rPr lang="en-US" dirty="0" err="1" smtClean="0"/>
              <a:t>grote</a:t>
            </a:r>
            <a:r>
              <a:rPr lang="en-US" dirty="0" smtClean="0"/>
              <a:t> </a:t>
            </a:r>
            <a:r>
              <a:rPr lang="en-US" dirty="0" err="1" smtClean="0"/>
              <a:t>netwerken</a:t>
            </a:r>
            <a:r>
              <a:rPr lang="en-US" dirty="0" smtClean="0"/>
              <a:t> door de </a:t>
            </a:r>
            <a:r>
              <a:rPr lang="en-US" dirty="0" err="1" smtClean="0"/>
              <a:t>ingebouwde</a:t>
            </a:r>
            <a:r>
              <a:rPr lang="en-US" dirty="0" smtClean="0"/>
              <a:t> </a:t>
            </a:r>
            <a:r>
              <a:rPr lang="en-US" dirty="0" err="1" smtClean="0"/>
              <a:t>hiërarchie</a:t>
            </a:r>
            <a:endParaRPr lang="en-US" dirty="0" smtClean="0"/>
          </a:p>
          <a:p>
            <a:r>
              <a:rPr lang="en-US" dirty="0" err="1"/>
              <a:t>a</a:t>
            </a:r>
            <a:r>
              <a:rPr lang="en-US" dirty="0" err="1" smtClean="0"/>
              <a:t>nalogie</a:t>
            </a:r>
            <a:r>
              <a:rPr lang="en-US" dirty="0" smtClean="0"/>
              <a:t>: </a:t>
            </a:r>
            <a:r>
              <a:rPr lang="en-US" dirty="0" err="1" smtClean="0"/>
              <a:t>iedere</a:t>
            </a:r>
            <a:r>
              <a:rPr lang="en-US" dirty="0" smtClean="0"/>
              <a:t> router </a:t>
            </a:r>
            <a:r>
              <a:rPr lang="en-US" dirty="0" err="1" smtClean="0"/>
              <a:t>bouwt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landkaart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788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Computernetwerken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262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C7412-D6BF-7440-9E2F-383BEB4C1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Voorbeeld</a:t>
            </a:r>
            <a:r>
              <a:rPr lang="en-US" dirty="0"/>
              <a:t> van </a:t>
            </a:r>
            <a:r>
              <a:rPr lang="en-US" dirty="0" err="1">
                <a:solidFill>
                  <a:schemeClr val="accent1"/>
                </a:solidFill>
              </a:rPr>
              <a:t>tekstslide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BB88-312A-0C4A-B0FD-F63B64DA1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85563"/>
            <a:ext cx="7061526" cy="385318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vierkante</a:t>
            </a:r>
            <a:r>
              <a:rPr lang="en-US" dirty="0"/>
              <a:t> bullet points</a:t>
            </a:r>
          </a:p>
          <a:p>
            <a:r>
              <a:rPr lang="en-US" dirty="0"/>
              <a:t>Highlight </a:t>
            </a:r>
            <a:r>
              <a:rPr lang="en-US" dirty="0" err="1"/>
              <a:t>woorden</a:t>
            </a:r>
            <a:r>
              <a:rPr lang="en-US" dirty="0"/>
              <a:t> met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kleur</a:t>
            </a:r>
            <a:endParaRPr lang="en-US" dirty="0"/>
          </a:p>
          <a:p>
            <a:r>
              <a:rPr lang="en-US" dirty="0"/>
              <a:t>De Syntra Bizz </a:t>
            </a:r>
            <a:r>
              <a:rPr lang="en-US" dirty="0" err="1"/>
              <a:t>kleuren</a:t>
            </a:r>
            <a:r>
              <a:rPr lang="en-US" dirty="0"/>
              <a:t> </a:t>
            </a:r>
            <a:r>
              <a:rPr lang="en-US" dirty="0" err="1"/>
              <a:t>vind</a:t>
            </a:r>
            <a:r>
              <a:rPr lang="en-US" dirty="0"/>
              <a:t> je </a:t>
            </a:r>
            <a:r>
              <a:rPr lang="en-US" dirty="0" err="1"/>
              <a:t>bovenaan</a:t>
            </a:r>
            <a:r>
              <a:rPr lang="en-US" dirty="0"/>
              <a:t> in je </a:t>
            </a:r>
            <a:r>
              <a:rPr lang="en-US" dirty="0" err="1"/>
              <a:t>kleurenpalet</a:t>
            </a:r>
            <a:endParaRPr lang="en-US" dirty="0"/>
          </a:p>
          <a:p>
            <a:pPr lvl="1"/>
            <a:r>
              <a:rPr lang="en-US" dirty="0" err="1"/>
              <a:t>Samenstelling</a:t>
            </a:r>
            <a:r>
              <a:rPr lang="en-US" dirty="0"/>
              <a:t> van de </a:t>
            </a:r>
            <a:r>
              <a:rPr lang="en-US" dirty="0" err="1"/>
              <a:t>kleuren</a:t>
            </a:r>
            <a:endParaRPr lang="en-US" dirty="0"/>
          </a:p>
          <a:p>
            <a:pPr lvl="1"/>
            <a:endParaRPr lang="en-US" dirty="0"/>
          </a:p>
          <a:p>
            <a:pPr marL="1371600" lvl="3" indent="0">
              <a:buNone/>
            </a:pPr>
            <a:r>
              <a:rPr lang="en-US" dirty="0"/>
              <a:t>RGB = 47 – 188 – 178</a:t>
            </a:r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r>
              <a:rPr lang="en-US" dirty="0"/>
              <a:t>RGB = 233 – 55 – 107</a:t>
            </a:r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r>
              <a:rPr lang="en-US" dirty="0"/>
              <a:t>RGB = 33 – 24 - 85</a:t>
            </a:r>
          </a:p>
          <a:p>
            <a:pPr lvl="1"/>
            <a:endParaRPr lang="en-US" dirty="0"/>
          </a:p>
          <a:p>
            <a:r>
              <a:rPr lang="en-US" dirty="0" err="1"/>
              <a:t>Als</a:t>
            </a:r>
            <a:r>
              <a:rPr lang="en-US" dirty="0"/>
              <a:t> font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Lato</a:t>
            </a:r>
            <a:r>
              <a:rPr lang="en-US" dirty="0"/>
              <a:t> </a:t>
            </a:r>
            <a:r>
              <a:rPr lang="en-US" dirty="0" err="1"/>
              <a:t>gebruikt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9A628E-2FF7-1441-AC00-F9DCBF683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526" y="1831120"/>
            <a:ext cx="3730280" cy="2966247"/>
          </a:xfrm>
          <a:prstGeom prst="rect">
            <a:avLst/>
          </a:prstGeom>
        </p:spPr>
      </p:pic>
      <p:sp>
        <p:nvSpPr>
          <p:cNvPr id="4" name="Stroomdiagram: Verbindingslijn 3">
            <a:extLst>
              <a:ext uri="{FF2B5EF4-FFF2-40B4-BE49-F238E27FC236}">
                <a16:creationId xmlns:a16="http://schemas.microsoft.com/office/drawing/2014/main" id="{012DF735-6468-43C0-A002-66904F598350}"/>
              </a:ext>
            </a:extLst>
          </p:cNvPr>
          <p:cNvSpPr/>
          <p:nvPr/>
        </p:nvSpPr>
        <p:spPr>
          <a:xfrm>
            <a:off x="1329141" y="3314244"/>
            <a:ext cx="435006" cy="452761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Stroomdiagram: Verbindingslijn 5">
            <a:extLst>
              <a:ext uri="{FF2B5EF4-FFF2-40B4-BE49-F238E27FC236}">
                <a16:creationId xmlns:a16="http://schemas.microsoft.com/office/drawing/2014/main" id="{A5426E10-24F6-44AB-B19A-1A74B31D116C}"/>
              </a:ext>
            </a:extLst>
          </p:cNvPr>
          <p:cNvSpPr/>
          <p:nvPr/>
        </p:nvSpPr>
        <p:spPr>
          <a:xfrm>
            <a:off x="1329141" y="3823748"/>
            <a:ext cx="435006" cy="452761"/>
          </a:xfrm>
          <a:prstGeom prst="flowChartConnec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Stroomdiagram: Verbindingslijn 6">
            <a:extLst>
              <a:ext uri="{FF2B5EF4-FFF2-40B4-BE49-F238E27FC236}">
                <a16:creationId xmlns:a16="http://schemas.microsoft.com/office/drawing/2014/main" id="{DF7D54E3-F538-4F1E-ACFD-64C7DE759123}"/>
              </a:ext>
            </a:extLst>
          </p:cNvPr>
          <p:cNvSpPr/>
          <p:nvPr/>
        </p:nvSpPr>
        <p:spPr>
          <a:xfrm>
            <a:off x="1329141" y="4333252"/>
            <a:ext cx="435006" cy="452761"/>
          </a:xfrm>
          <a:prstGeom prst="flowChartConnector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42518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5507A-6D93-324F-98C7-90891364E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</a:t>
            </a:r>
            <a:r>
              <a:rPr lang="en-US" dirty="0" err="1">
                <a:solidFill>
                  <a:schemeClr val="accent1"/>
                </a:solidFill>
              </a:rPr>
              <a:t>transities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E5F3A-6D34-0C41-A540-E0732C43B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Animaties</a:t>
            </a:r>
            <a:r>
              <a:rPr lang="en-US" dirty="0"/>
              <a:t> in de </a:t>
            </a:r>
            <a:r>
              <a:rPr lang="en-US" dirty="0" err="1"/>
              <a:t>presentaties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de </a:t>
            </a:r>
            <a:r>
              <a:rPr lang="en-US" dirty="0" err="1"/>
              <a:t>aandacht</a:t>
            </a:r>
            <a:r>
              <a:rPr lang="en-US" dirty="0"/>
              <a:t> </a:t>
            </a:r>
            <a:r>
              <a:rPr lang="en-US" dirty="0" err="1"/>
              <a:t>verstoren</a:t>
            </a:r>
            <a:r>
              <a:rPr lang="en-US" dirty="0"/>
              <a:t>. </a:t>
            </a:r>
            <a:r>
              <a:rPr lang="en-US" dirty="0" err="1"/>
              <a:t>Tenzij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videomateriaal</a:t>
            </a:r>
            <a:r>
              <a:rPr lang="en-US" dirty="0"/>
              <a:t> </a:t>
            </a:r>
            <a:r>
              <a:rPr lang="en-US" dirty="0" err="1"/>
              <a:t>getoond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aangeraden</a:t>
            </a:r>
            <a:r>
              <a:rPr lang="en-US" dirty="0"/>
              <a:t> om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b="1" dirty="0" err="1">
                <a:solidFill>
                  <a:schemeClr val="accent1"/>
                </a:solidFill>
              </a:rPr>
              <a:t>soberheid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kiezen</a:t>
            </a:r>
            <a:endParaRPr lang="en-US" dirty="0"/>
          </a:p>
          <a:p>
            <a:r>
              <a:rPr lang="en-US" dirty="0"/>
              <a:t>Wat </a:t>
            </a:r>
            <a:r>
              <a:rPr lang="en-US" dirty="0" err="1"/>
              <a:t>wel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b="1" dirty="0" err="1">
                <a:solidFill>
                  <a:schemeClr val="accent1"/>
                </a:solidFill>
              </a:rPr>
              <a:t>eenvoudige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transitie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 err="1"/>
              <a:t>tussen</a:t>
            </a:r>
            <a:r>
              <a:rPr lang="en-US" dirty="0"/>
              <a:t> de slides</a:t>
            </a:r>
          </a:p>
          <a:p>
            <a:r>
              <a:rPr lang="en-US" dirty="0"/>
              <a:t>In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voorbeeld</a:t>
            </a:r>
            <a:r>
              <a:rPr lang="en-US" dirty="0"/>
              <a:t> is </a:t>
            </a:r>
            <a:r>
              <a:rPr lang="en-US" dirty="0" err="1"/>
              <a:t>gekozen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b="1" dirty="0" err="1">
                <a:solidFill>
                  <a:schemeClr val="accent1"/>
                </a:solidFill>
              </a:rPr>
              <a:t>simpele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vertikale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transitie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7E8A7-5FDE-8147-BC9C-6B740E14D3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2" b="36028"/>
          <a:stretch/>
        </p:blipFill>
        <p:spPr>
          <a:xfrm>
            <a:off x="5845485" y="4175760"/>
            <a:ext cx="5740400" cy="113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6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D916B-4622-0241-A50D-7704C03FB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3932237" cy="1129004"/>
          </a:xfrm>
        </p:spPr>
        <p:txBody>
          <a:bodyPr/>
          <a:lstStyle/>
          <a:p>
            <a:r>
              <a:rPr lang="en-US" dirty="0" err="1"/>
              <a:t>Voorbeeld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slide met </a:t>
            </a:r>
            <a:r>
              <a:rPr lang="en-US" dirty="0" err="1">
                <a:solidFill>
                  <a:schemeClr val="accent1"/>
                </a:solidFill>
              </a:rPr>
              <a:t>grafiek</a:t>
            </a: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10D8436-46BF-A146-9FF3-0B8B381CFB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4534167"/>
              </p:ext>
            </p:extLst>
          </p:nvPr>
        </p:nvGraphicFramePr>
        <p:xfrm>
          <a:off x="5487988" y="564438"/>
          <a:ext cx="617220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C72CF-E66A-F547-B620-AB9E250D7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2155" y="1586204"/>
            <a:ext cx="3932237" cy="3811588"/>
          </a:xfrm>
        </p:spPr>
        <p:txBody>
          <a:bodyPr/>
          <a:lstStyle/>
          <a:p>
            <a:r>
              <a:rPr lang="en-US" dirty="0" err="1"/>
              <a:t>Maak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van de </a:t>
            </a:r>
            <a:r>
              <a:rPr lang="en-US" b="1" dirty="0" err="1"/>
              <a:t>secundaire</a:t>
            </a:r>
            <a:r>
              <a:rPr lang="en-US" b="1" dirty="0"/>
              <a:t> </a:t>
            </a:r>
            <a:r>
              <a:rPr lang="en-US" b="1" dirty="0" err="1"/>
              <a:t>kleuren</a:t>
            </a:r>
            <a:r>
              <a:rPr lang="en-US" b="1" dirty="0"/>
              <a:t> </a:t>
            </a:r>
            <a:r>
              <a:rPr lang="en-US" dirty="0"/>
              <a:t>van Syntra Bizz om </a:t>
            </a:r>
            <a:r>
              <a:rPr lang="en-US" dirty="0" err="1"/>
              <a:t>een</a:t>
            </a:r>
            <a:r>
              <a:rPr lang="en-US" dirty="0"/>
              <a:t> zo </a:t>
            </a:r>
            <a:r>
              <a:rPr lang="en-US" dirty="0" err="1"/>
              <a:t>leesbaar</a:t>
            </a:r>
            <a:r>
              <a:rPr lang="en-US" dirty="0"/>
              <a:t> (contrast) </a:t>
            </a:r>
            <a:r>
              <a:rPr lang="en-US" dirty="0" err="1"/>
              <a:t>mogelijk</a:t>
            </a:r>
            <a:r>
              <a:rPr lang="en-US" dirty="0"/>
              <a:t> </a:t>
            </a:r>
            <a:r>
              <a:rPr lang="en-US" dirty="0" err="1"/>
              <a:t>grafiek</a:t>
            </a:r>
            <a:r>
              <a:rPr lang="en-US" dirty="0"/>
              <a:t> te </a:t>
            </a:r>
            <a:r>
              <a:rPr lang="en-US" dirty="0" err="1"/>
              <a:t>verkrijgen</a:t>
            </a:r>
            <a:endParaRPr lang="en-US" dirty="0"/>
          </a:p>
          <a:p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font de</a:t>
            </a:r>
            <a:r>
              <a:rPr lang="en-US" b="1" dirty="0"/>
              <a:t> </a:t>
            </a:r>
            <a:r>
              <a:rPr lang="en-US" b="1" dirty="0" err="1"/>
              <a:t>Lato</a:t>
            </a:r>
            <a:r>
              <a:rPr lang="en-US" b="1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bijschriften</a:t>
            </a:r>
            <a:r>
              <a:rPr lang="en-US" dirty="0"/>
              <a:t> </a:t>
            </a:r>
            <a:r>
              <a:rPr lang="en-US" dirty="0" err="1"/>
              <a:t>indien</a:t>
            </a:r>
            <a:r>
              <a:rPr lang="en-US" dirty="0"/>
              <a:t> </a:t>
            </a:r>
            <a:r>
              <a:rPr lang="en-US" dirty="0" err="1"/>
              <a:t>mogelijk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971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C7412-D6BF-7440-9E2F-383BEB4C1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Tabbladen</a:t>
            </a:r>
            <a:r>
              <a:rPr lang="en-US" dirty="0"/>
              <a:t>/</a:t>
            </a:r>
            <a:r>
              <a:rPr lang="en-US" dirty="0" err="1">
                <a:solidFill>
                  <a:schemeClr val="accent1"/>
                </a:solidFill>
              </a:rPr>
              <a:t>tussenslides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BB88-312A-0C4A-B0FD-F63B64DA1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93" y="1789128"/>
            <a:ext cx="6276146" cy="3853180"/>
          </a:xfrm>
        </p:spPr>
        <p:txBody>
          <a:bodyPr/>
          <a:lstStyle/>
          <a:p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verschillende</a:t>
            </a:r>
            <a:r>
              <a:rPr lang="en-US" dirty="0"/>
              <a:t> </a:t>
            </a:r>
            <a:r>
              <a:rPr lang="en-US" dirty="0" err="1"/>
              <a:t>versies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tabbladen</a:t>
            </a:r>
            <a:r>
              <a:rPr lang="en-US" dirty="0"/>
              <a:t> </a:t>
            </a:r>
            <a:r>
              <a:rPr lang="en-US" dirty="0" err="1"/>
              <a:t>voorzien</a:t>
            </a:r>
            <a:r>
              <a:rPr lang="en-US" dirty="0"/>
              <a:t> in de master. </a:t>
            </a: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 err="1"/>
              <a:t>Zowel</a:t>
            </a:r>
            <a:r>
              <a:rPr lang="en-US" dirty="0"/>
              <a:t> </a:t>
            </a:r>
            <a:r>
              <a:rPr lang="en-US" dirty="0" err="1"/>
              <a:t>kleurvlakken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beelden</a:t>
            </a:r>
            <a:r>
              <a:rPr lang="en-US" dirty="0"/>
              <a:t> </a:t>
            </a:r>
            <a:r>
              <a:rPr lang="en-US" dirty="0" err="1"/>
              <a:t>mogen</a:t>
            </a:r>
            <a:r>
              <a:rPr lang="en-US" dirty="0"/>
              <a:t> </a:t>
            </a:r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 err="1"/>
              <a:t>worden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9A628E-2FF7-1441-AC00-F9DCBF683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855" y="1980273"/>
            <a:ext cx="3849687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421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FA7C21-EDFE-3449-A987-AF417AB256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24202"/>
          <a:stretch/>
        </p:blipFill>
        <p:spPr>
          <a:xfrm>
            <a:off x="-124287" y="-116959"/>
            <a:ext cx="12414899" cy="6272959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E7D9B129-9DA8-974A-9DE1-B8FE03F4A3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Tussenblad</a:t>
            </a:r>
            <a:r>
              <a:rPr lang="en-US" dirty="0"/>
              <a:t> met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transparant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ACD37A-CAA7-3848-812A-E5FDA0561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598970"/>
          </a:xfrm>
        </p:spPr>
        <p:txBody>
          <a:bodyPr>
            <a:noAutofit/>
          </a:bodyPr>
          <a:lstStyle/>
          <a:p>
            <a:r>
              <a:rPr lang="en-US" dirty="0" err="1"/>
              <a:t>Nieuw</a:t>
            </a:r>
            <a:r>
              <a:rPr lang="en-US" dirty="0"/>
              <a:t> </a:t>
            </a:r>
            <a:r>
              <a:rPr lang="en-US" dirty="0" err="1"/>
              <a:t>hoofdstuk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49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FA7C21-EDFE-3449-A987-AF417AB256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22464"/>
          <a:stretch/>
        </p:blipFill>
        <p:spPr>
          <a:xfrm>
            <a:off x="0" y="-166164"/>
            <a:ext cx="12521692" cy="63235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7ACD37A-CAA7-3848-812A-E5FDA0561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598970"/>
          </a:xfrm>
        </p:spPr>
        <p:txBody>
          <a:bodyPr>
            <a:no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Nieuw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hoofdstuk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7D9B129-9DA8-974A-9DE1-B8FE03F4A3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Tussenblad</a:t>
            </a:r>
            <a:r>
              <a:rPr lang="en-US" dirty="0">
                <a:solidFill>
                  <a:schemeClr val="bg1"/>
                </a:solidFill>
              </a:rPr>
              <a:t> met </a:t>
            </a:r>
            <a:r>
              <a:rPr lang="en-US" dirty="0" err="1">
                <a:solidFill>
                  <a:schemeClr val="bg1"/>
                </a:solidFill>
              </a:rPr>
              <a:t>foto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transparant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597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>
            <a:extLst>
              <a:ext uri="{FF2B5EF4-FFF2-40B4-BE49-F238E27FC236}">
                <a16:creationId xmlns:a16="http://schemas.microsoft.com/office/drawing/2014/main" id="{9120A86B-2AB2-7946-80AA-2F8155906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915495"/>
            <a:ext cx="11225885" cy="801666"/>
          </a:xfrm>
        </p:spPr>
        <p:txBody>
          <a:bodyPr/>
          <a:lstStyle/>
          <a:p>
            <a:r>
              <a:rPr lang="en-US" dirty="0" err="1"/>
              <a:t>Tussenblad</a:t>
            </a:r>
            <a:r>
              <a:rPr lang="en-US" dirty="0"/>
              <a:t> met </a:t>
            </a:r>
            <a:r>
              <a:rPr lang="en-US" dirty="0" err="1"/>
              <a:t>kleurvlak</a:t>
            </a:r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64A51AF-D729-194D-8079-0110ED3A4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598970"/>
          </a:xfrm>
        </p:spPr>
        <p:txBody>
          <a:bodyPr>
            <a:noAutofit/>
          </a:bodyPr>
          <a:lstStyle/>
          <a:p>
            <a:r>
              <a:rPr lang="en-US" dirty="0" err="1"/>
              <a:t>Nieuw</a:t>
            </a:r>
            <a:r>
              <a:rPr lang="en-US" dirty="0"/>
              <a:t> </a:t>
            </a:r>
            <a:r>
              <a:rPr lang="en-US" dirty="0" err="1"/>
              <a:t>hoofdstuk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735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61F787A-7E04-8D40-8814-66B01FF9FA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Voor jouw aandacht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E3A2D4-0B3E-2D40-8B7B-F2FE5D292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dirty="0"/>
              <a:t>Dank je</a:t>
            </a:r>
          </a:p>
        </p:txBody>
      </p:sp>
    </p:spTree>
    <p:extLst>
      <p:ext uri="{BB962C8B-B14F-4D97-AF65-F5344CB8AC3E}">
        <p14:creationId xmlns:p14="http://schemas.microsoft.com/office/powerpoint/2010/main" val="2972396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Computer-				</a:t>
            </a:r>
            <a:r>
              <a:rPr lang="en-US" dirty="0" err="1" smtClean="0"/>
              <a:t>netwerk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 err="1" smtClean="0"/>
              <a:t>Apparaat</a:t>
            </a:r>
            <a:r>
              <a:rPr lang="en-US" i="1" dirty="0" smtClean="0"/>
              <a:t> </a:t>
            </a:r>
            <a:r>
              <a:rPr lang="en-US" i="1" dirty="0" err="1" smtClean="0"/>
              <a:t>waarmee</a:t>
            </a:r>
            <a:r>
              <a:rPr lang="en-US" i="1" dirty="0" smtClean="0"/>
              <a:t> </a:t>
            </a:r>
            <a:r>
              <a:rPr lang="en-US" i="1" dirty="0" err="1" smtClean="0"/>
              <a:t>gegevens</a:t>
            </a:r>
            <a:r>
              <a:rPr lang="en-US" i="1" dirty="0" smtClean="0"/>
              <a:t> </a:t>
            </a:r>
            <a:r>
              <a:rPr lang="en-US" i="1" dirty="0" err="1" smtClean="0"/>
              <a:t>volgens</a:t>
            </a:r>
            <a:r>
              <a:rPr lang="en-US" i="1" dirty="0" smtClean="0"/>
              <a:t> </a:t>
            </a:r>
            <a:r>
              <a:rPr lang="en-US" i="1" dirty="0" err="1" smtClean="0"/>
              <a:t>formele</a:t>
            </a:r>
            <a:r>
              <a:rPr lang="en-US" i="1" dirty="0" smtClean="0"/>
              <a:t> procedures </a:t>
            </a:r>
            <a:r>
              <a:rPr lang="en-US" i="1" dirty="0" err="1" smtClean="0"/>
              <a:t>kunnen</a:t>
            </a:r>
            <a:r>
              <a:rPr lang="en-US" i="1" dirty="0" smtClean="0"/>
              <a:t> </a:t>
            </a:r>
            <a:r>
              <a:rPr lang="en-US" i="1" dirty="0" err="1" smtClean="0"/>
              <a:t>worden</a:t>
            </a:r>
            <a:r>
              <a:rPr lang="en-US" i="1" dirty="0" smtClean="0"/>
              <a:t> </a:t>
            </a:r>
            <a:r>
              <a:rPr lang="en-US" i="1" dirty="0" err="1" smtClean="0"/>
              <a:t>verwerkt</a:t>
            </a:r>
            <a:endParaRPr lang="en-US" i="1" dirty="0" smtClean="0"/>
          </a:p>
          <a:p>
            <a:endParaRPr lang="en-US" dirty="0"/>
          </a:p>
          <a:p>
            <a:r>
              <a:rPr lang="en-US" dirty="0" smtClean="0"/>
              <a:t>laptop, desktop, server</a:t>
            </a:r>
          </a:p>
          <a:p>
            <a:r>
              <a:rPr lang="en-US" dirty="0" err="1" smtClean="0"/>
              <a:t>netwerkprinter</a:t>
            </a:r>
            <a:endParaRPr lang="en-US" dirty="0" smtClean="0"/>
          </a:p>
          <a:p>
            <a:r>
              <a:rPr lang="en-US" dirty="0" smtClean="0"/>
              <a:t>tablet of </a:t>
            </a:r>
            <a:r>
              <a:rPr lang="en-US" dirty="0" err="1" smtClean="0"/>
              <a:t>gsm</a:t>
            </a:r>
            <a:endParaRPr lang="en-US" dirty="0" smtClean="0"/>
          </a:p>
          <a:p>
            <a:r>
              <a:rPr lang="en-US" dirty="0" smtClean="0"/>
              <a:t>Raspberry Pi</a:t>
            </a:r>
          </a:p>
          <a:p>
            <a:r>
              <a:rPr lang="en-US" dirty="0" smtClean="0"/>
              <a:t>“minicomputer,” mainframe</a:t>
            </a:r>
          </a:p>
          <a:p>
            <a:r>
              <a:rPr lang="en-US" dirty="0" smtClean="0"/>
              <a:t>Auto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 err="1" smtClean="0"/>
              <a:t>Systeem</a:t>
            </a:r>
            <a:r>
              <a:rPr lang="en-US" i="1" dirty="0" smtClean="0"/>
              <a:t> </a:t>
            </a:r>
            <a:r>
              <a:rPr lang="en-US" i="1" dirty="0" err="1" smtClean="0"/>
              <a:t>voor</a:t>
            </a:r>
            <a:r>
              <a:rPr lang="en-US" i="1" dirty="0" smtClean="0"/>
              <a:t> </a:t>
            </a:r>
            <a:r>
              <a:rPr lang="en-US" i="1" dirty="0" err="1" smtClean="0"/>
              <a:t>communicatie</a:t>
            </a:r>
            <a:r>
              <a:rPr lang="en-US" i="1" dirty="0" smtClean="0"/>
              <a:t> </a:t>
            </a:r>
            <a:r>
              <a:rPr lang="en-US" i="1" dirty="0" err="1" smtClean="0"/>
              <a:t>tussen</a:t>
            </a:r>
            <a:r>
              <a:rPr lang="en-US" i="1" dirty="0" smtClean="0"/>
              <a:t> twee of </a:t>
            </a:r>
            <a:r>
              <a:rPr lang="en-US" i="1" dirty="0" err="1" smtClean="0"/>
              <a:t>meer</a:t>
            </a:r>
            <a:r>
              <a:rPr lang="en-US" i="1" dirty="0" smtClean="0"/>
              <a:t> computers</a:t>
            </a:r>
          </a:p>
          <a:p>
            <a:endParaRPr lang="en-US" i="1" dirty="0"/>
          </a:p>
          <a:p>
            <a:r>
              <a:rPr lang="en-US" dirty="0" smtClean="0"/>
              <a:t>IrDA, Bluetooth, </a:t>
            </a:r>
            <a:r>
              <a:rPr lang="en-US" dirty="0" err="1" smtClean="0"/>
              <a:t>wi-fi</a:t>
            </a:r>
            <a:endParaRPr lang="en-US" dirty="0" smtClean="0"/>
          </a:p>
          <a:p>
            <a:r>
              <a:rPr lang="en-US" dirty="0" smtClean="0"/>
              <a:t>GPRS, EDGE, 4G, 5G</a:t>
            </a:r>
          </a:p>
          <a:p>
            <a:r>
              <a:rPr lang="en-US" dirty="0" smtClean="0"/>
              <a:t>twisted pair, </a:t>
            </a:r>
            <a:r>
              <a:rPr lang="en-US" dirty="0" err="1" smtClean="0"/>
              <a:t>glasvezel</a:t>
            </a:r>
            <a:r>
              <a:rPr lang="en-US" dirty="0" smtClean="0"/>
              <a:t>, coax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761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Netwerkprotocollen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 smtClean="0"/>
              <a:t>Een</a:t>
            </a:r>
            <a:r>
              <a:rPr lang="en-US" i="1" dirty="0" smtClean="0"/>
              <a:t> </a:t>
            </a:r>
            <a:r>
              <a:rPr lang="en-US" i="1" dirty="0" err="1" smtClean="0"/>
              <a:t>gedragsovereenkomst</a:t>
            </a:r>
            <a:r>
              <a:rPr lang="en-US" i="1" dirty="0" smtClean="0"/>
              <a:t>, </a:t>
            </a:r>
            <a:r>
              <a:rPr lang="en-US" i="1" dirty="0" err="1" smtClean="0"/>
              <a:t>meestal</a:t>
            </a:r>
            <a:r>
              <a:rPr lang="en-US" i="1" dirty="0" smtClean="0"/>
              <a:t> in de </a:t>
            </a:r>
            <a:r>
              <a:rPr lang="en-US" i="1" dirty="0" err="1" smtClean="0"/>
              <a:t>vorm</a:t>
            </a:r>
            <a:r>
              <a:rPr lang="en-US" i="1" dirty="0" smtClean="0"/>
              <a:t> van </a:t>
            </a:r>
            <a:r>
              <a:rPr lang="en-US" i="1" dirty="0" err="1" smtClean="0"/>
              <a:t>een</a:t>
            </a:r>
            <a:r>
              <a:rPr lang="en-US" i="1" dirty="0" smtClean="0"/>
              <a:t> </a:t>
            </a:r>
            <a:r>
              <a:rPr lang="en-US" i="1" dirty="0" err="1" smtClean="0"/>
              <a:t>aantal</a:t>
            </a:r>
            <a:r>
              <a:rPr lang="en-US" i="1" dirty="0" smtClean="0"/>
              <a:t> </a:t>
            </a:r>
            <a:r>
              <a:rPr lang="en-US" i="1" dirty="0" err="1" smtClean="0"/>
              <a:t>uit</a:t>
            </a:r>
            <a:r>
              <a:rPr lang="en-US" i="1" dirty="0" smtClean="0"/>
              <a:t> </a:t>
            </a:r>
            <a:r>
              <a:rPr lang="en-US" i="1" dirty="0" err="1" smtClean="0"/>
              <a:t>te</a:t>
            </a:r>
            <a:r>
              <a:rPr lang="en-US" i="1" dirty="0" smtClean="0"/>
              <a:t> </a:t>
            </a:r>
            <a:r>
              <a:rPr lang="en-US" i="1" dirty="0" err="1" smtClean="0"/>
              <a:t>voeren</a:t>
            </a:r>
            <a:r>
              <a:rPr lang="en-US" i="1" dirty="0" smtClean="0"/>
              <a:t> </a:t>
            </a:r>
            <a:r>
              <a:rPr lang="en-US" i="1" dirty="0" err="1" smtClean="0"/>
              <a:t>stappen</a:t>
            </a:r>
            <a:endParaRPr lang="en-US" i="1" dirty="0" smtClean="0"/>
          </a:p>
          <a:p>
            <a:endParaRPr lang="en-US" dirty="0"/>
          </a:p>
          <a:p>
            <a:r>
              <a:rPr lang="en-US" dirty="0" err="1" smtClean="0"/>
              <a:t>Internetprotocol</a:t>
            </a:r>
            <a:r>
              <a:rPr lang="en-US" dirty="0" smtClean="0"/>
              <a:t> (v4, v6)</a:t>
            </a:r>
          </a:p>
          <a:p>
            <a:r>
              <a:rPr lang="en-US" dirty="0" smtClean="0"/>
              <a:t>TCP, UDP</a:t>
            </a:r>
          </a:p>
          <a:p>
            <a:r>
              <a:rPr lang="en-US" dirty="0" smtClean="0"/>
              <a:t>Ethernet, PPP, DOCSIS, ADSL</a:t>
            </a:r>
          </a:p>
          <a:p>
            <a:r>
              <a:rPr lang="en-US" dirty="0" smtClean="0"/>
              <a:t>IPX, SPX, AppleTalk, NetBIOS</a:t>
            </a:r>
          </a:p>
          <a:p>
            <a:r>
              <a:rPr lang="en-US" dirty="0" smtClean="0"/>
              <a:t>Token 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519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Internetwerk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Het </a:t>
            </a:r>
            <a:r>
              <a:rPr lang="en-US" i="1" dirty="0" err="1" smtClean="0"/>
              <a:t>verbinden</a:t>
            </a:r>
            <a:r>
              <a:rPr lang="en-US" i="1" dirty="0" smtClean="0"/>
              <a:t> van </a:t>
            </a:r>
            <a:r>
              <a:rPr lang="en-US" i="1" dirty="0" err="1" smtClean="0"/>
              <a:t>verschillende</a:t>
            </a:r>
            <a:r>
              <a:rPr lang="en-US" i="1" dirty="0" smtClean="0"/>
              <a:t> </a:t>
            </a:r>
            <a:r>
              <a:rPr lang="en-US" i="1" dirty="0" err="1" smtClean="0"/>
              <a:t>computernetwerken</a:t>
            </a:r>
            <a:endParaRPr lang="en-US" i="1" dirty="0" smtClean="0"/>
          </a:p>
          <a:p>
            <a:endParaRPr lang="en-US" i="1" dirty="0"/>
          </a:p>
          <a:p>
            <a:r>
              <a:rPr lang="en-US" dirty="0" err="1" smtClean="0"/>
              <a:t>Hierarchie</a:t>
            </a:r>
            <a:r>
              <a:rPr lang="en-US" dirty="0" smtClean="0"/>
              <a:t> </a:t>
            </a:r>
            <a:r>
              <a:rPr lang="en-US" dirty="0" err="1" smtClean="0"/>
              <a:t>nodig</a:t>
            </a:r>
            <a:endParaRPr lang="en-US" dirty="0" smtClean="0"/>
          </a:p>
          <a:p>
            <a:pPr lvl="1"/>
            <a:r>
              <a:rPr lang="en-US" dirty="0" err="1" smtClean="0"/>
              <a:t>Analogie</a:t>
            </a:r>
            <a:r>
              <a:rPr lang="en-US" dirty="0" smtClean="0"/>
              <a:t>: land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gemeente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straat</a:t>
            </a:r>
            <a:r>
              <a:rPr lang="en-US" dirty="0" smtClean="0"/>
              <a:t>– </a:t>
            </a:r>
            <a:r>
              <a:rPr lang="en-US" dirty="0" err="1" smtClean="0"/>
              <a:t>huisnummer</a:t>
            </a:r>
            <a:endParaRPr lang="en-US" dirty="0" smtClean="0"/>
          </a:p>
          <a:p>
            <a:r>
              <a:rPr lang="en-US" dirty="0" err="1" smtClean="0"/>
              <a:t>Internetprotocol</a:t>
            </a:r>
            <a:r>
              <a:rPr lang="en-US" dirty="0" smtClean="0"/>
              <a:t>: </a:t>
            </a:r>
            <a:r>
              <a:rPr lang="en-US" dirty="0" err="1" smtClean="0"/>
              <a:t>netwerkgedeelte</a:t>
            </a:r>
            <a:r>
              <a:rPr lang="en-US" dirty="0" smtClean="0"/>
              <a:t> &amp; </a:t>
            </a:r>
            <a:r>
              <a:rPr lang="en-US" dirty="0" err="1" smtClean="0"/>
              <a:t>hostgedeelte</a:t>
            </a:r>
            <a:endParaRPr lang="en-US" dirty="0"/>
          </a:p>
          <a:p>
            <a:pPr lvl="1"/>
            <a:r>
              <a:rPr lang="en-US" dirty="0" smtClean="0"/>
              <a:t>subnet mask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423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Evolutie</a:t>
            </a:r>
            <a:r>
              <a:rPr lang="en-US" dirty="0" smtClean="0"/>
              <a:t> in </a:t>
            </a:r>
            <a:r>
              <a:rPr lang="en-US" dirty="0" err="1" smtClean="0"/>
              <a:t>netwerken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1970: mainframe met terminals</a:t>
            </a:r>
          </a:p>
          <a:p>
            <a:r>
              <a:rPr lang="en-US" dirty="0" smtClean="0"/>
              <a:t>1982: </a:t>
            </a:r>
            <a:r>
              <a:rPr lang="en-US" dirty="0" err="1" smtClean="0"/>
              <a:t>thicknet</a:t>
            </a:r>
            <a:endParaRPr lang="en-US" dirty="0" smtClean="0"/>
          </a:p>
          <a:p>
            <a:r>
              <a:rPr lang="en-US" dirty="0" smtClean="0"/>
              <a:t>1985: Token Ring, </a:t>
            </a:r>
            <a:r>
              <a:rPr lang="en-US" dirty="0" err="1" smtClean="0"/>
              <a:t>thinnet</a:t>
            </a:r>
            <a:r>
              <a:rPr lang="en-US" dirty="0" smtClean="0"/>
              <a:t>, Ethernet hubs</a:t>
            </a:r>
          </a:p>
          <a:p>
            <a:r>
              <a:rPr lang="en-US" dirty="0" smtClean="0"/>
              <a:t>1990: switches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5417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OSI-model &amp; TCP/IP-model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application</a:t>
            </a:r>
          </a:p>
          <a:p>
            <a:r>
              <a:rPr lang="en-US" dirty="0" smtClean="0"/>
              <a:t>presentation</a:t>
            </a:r>
          </a:p>
          <a:p>
            <a:r>
              <a:rPr lang="en-US" dirty="0" smtClean="0"/>
              <a:t>session</a:t>
            </a:r>
          </a:p>
          <a:p>
            <a:r>
              <a:rPr lang="en-US" dirty="0" smtClean="0"/>
              <a:t>transport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 smtClean="0"/>
              <a:t>data link</a:t>
            </a:r>
          </a:p>
          <a:p>
            <a:r>
              <a:rPr lang="en-US" dirty="0" smtClean="0"/>
              <a:t>physical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application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transport</a:t>
            </a:r>
          </a:p>
          <a:p>
            <a:r>
              <a:rPr lang="en-US" dirty="0" smtClean="0"/>
              <a:t>internet</a:t>
            </a:r>
          </a:p>
          <a:p>
            <a:r>
              <a:rPr lang="en-US" dirty="0" smtClean="0"/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79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Hybride</a:t>
            </a:r>
            <a:r>
              <a:rPr lang="en-US" dirty="0" smtClean="0"/>
              <a:t> model &amp; troubleshooting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721470"/>
              </p:ext>
            </p:extLst>
          </p:nvPr>
        </p:nvGraphicFramePr>
        <p:xfrm>
          <a:off x="360363" y="1685925"/>
          <a:ext cx="1125696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586">
                  <a:extLst>
                    <a:ext uri="{9D8B030D-6E8A-4147-A177-3AD203B41FA5}">
                      <a16:colId xmlns:a16="http://schemas.microsoft.com/office/drawing/2014/main" val="3541945161"/>
                    </a:ext>
                  </a:extLst>
                </a:gridCol>
                <a:gridCol w="1468877">
                  <a:extLst>
                    <a:ext uri="{9D8B030D-6E8A-4147-A177-3AD203B41FA5}">
                      <a16:colId xmlns:a16="http://schemas.microsoft.com/office/drawing/2014/main" val="1197723281"/>
                    </a:ext>
                  </a:extLst>
                </a:gridCol>
                <a:gridCol w="690663">
                  <a:extLst>
                    <a:ext uri="{9D8B030D-6E8A-4147-A177-3AD203B41FA5}">
                      <a16:colId xmlns:a16="http://schemas.microsoft.com/office/drawing/2014/main" val="1544026219"/>
                    </a:ext>
                  </a:extLst>
                </a:gridCol>
                <a:gridCol w="8455837">
                  <a:extLst>
                    <a:ext uri="{9D8B030D-6E8A-4147-A177-3AD203B41FA5}">
                      <a16:colId xmlns:a16="http://schemas.microsoft.com/office/drawing/2014/main" val="1260480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640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5–7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application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configuratie</a:t>
                      </a:r>
                      <a:r>
                        <a:rPr lang="en-US" dirty="0" smtClean="0"/>
                        <a:t> van de </a:t>
                      </a:r>
                      <a:r>
                        <a:rPr lang="en-US" dirty="0" err="1" smtClean="0"/>
                        <a:t>applicatie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89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transport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firewalls, service (</a:t>
                      </a:r>
                      <a:r>
                        <a:rPr lang="en-US" dirty="0" err="1" smtClean="0"/>
                        <a:t>applicatie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e.g. MySQL</a:t>
                      </a:r>
                      <a:r>
                        <a:rPr lang="en-US" dirty="0" smtClean="0"/>
                        <a:t>) </a:t>
                      </a:r>
                      <a:r>
                        <a:rPr lang="en-US" dirty="0" err="1" smtClean="0"/>
                        <a:t>gestart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94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ping &amp; traceroute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3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link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VLAN</a:t>
                      </a:r>
                      <a:r>
                        <a:rPr lang="en-US" baseline="0" dirty="0" smtClean="0"/>
                        <a:t> &amp; STP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057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physical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kabels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en</a:t>
                      </a:r>
                      <a:r>
                        <a:rPr lang="en-US" dirty="0" smtClean="0"/>
                        <a:t> connectors, interface errors, </a:t>
                      </a:r>
                      <a:r>
                        <a:rPr lang="en-US" dirty="0" err="1" smtClean="0"/>
                        <a:t>storingsbronnen</a:t>
                      </a:r>
                      <a:r>
                        <a:rPr lang="en-US" dirty="0" smtClean="0"/>
                        <a:t> (Wi-Fi)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501182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2830749" y="2159540"/>
            <a:ext cx="0" cy="768486"/>
          </a:xfrm>
          <a:prstGeom prst="straightConnector1">
            <a:avLst/>
          </a:prstGeom>
          <a:ln w="38100">
            <a:solidFill>
              <a:schemeClr val="tx2"/>
            </a:solidFill>
            <a:headEnd type="oval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830749" y="2928026"/>
            <a:ext cx="0" cy="894944"/>
          </a:xfrm>
          <a:prstGeom prst="straightConnector1">
            <a:avLst/>
          </a:prstGeom>
          <a:ln w="38100">
            <a:solidFill>
              <a:schemeClr val="tx2"/>
            </a:solidFill>
            <a:headEnd type="oval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2150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yntra Co-branded">
      <a:dk1>
        <a:srgbClr val="000000"/>
      </a:dk1>
      <a:lt1>
        <a:srgbClr val="FFFFFF"/>
      </a:lt1>
      <a:dk2>
        <a:srgbClr val="DC4235"/>
      </a:dk2>
      <a:lt2>
        <a:srgbClr val="F0F1F3"/>
      </a:lt2>
      <a:accent1>
        <a:srgbClr val="2FBCB2"/>
      </a:accent1>
      <a:accent2>
        <a:srgbClr val="E9376B"/>
      </a:accent2>
      <a:accent3>
        <a:srgbClr val="393654"/>
      </a:accent3>
      <a:accent4>
        <a:srgbClr val="F8B218"/>
      </a:accent4>
      <a:accent5>
        <a:srgbClr val="8B909D"/>
      </a:accent5>
      <a:accent6>
        <a:srgbClr val="303236"/>
      </a:accent6>
      <a:hlink>
        <a:srgbClr val="201855"/>
      </a:hlink>
      <a:folHlink>
        <a:srgbClr val="373D48"/>
      </a:folHlink>
    </a:clrScheme>
    <a:fontScheme name="Aangepast 1">
      <a:majorFont>
        <a:latin typeface="Lat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yntra Co-branded">
    <a:dk1>
      <a:srgbClr val="000000"/>
    </a:dk1>
    <a:lt1>
      <a:srgbClr val="FFFFFF"/>
    </a:lt1>
    <a:dk2>
      <a:srgbClr val="DC4235"/>
    </a:dk2>
    <a:lt2>
      <a:srgbClr val="F0F1F3"/>
    </a:lt2>
    <a:accent1>
      <a:srgbClr val="2FBCB2"/>
    </a:accent1>
    <a:accent2>
      <a:srgbClr val="E9376B"/>
    </a:accent2>
    <a:accent3>
      <a:srgbClr val="393654"/>
    </a:accent3>
    <a:accent4>
      <a:srgbClr val="F8B218"/>
    </a:accent4>
    <a:accent5>
      <a:srgbClr val="8B909D"/>
    </a:accent5>
    <a:accent6>
      <a:srgbClr val="303236"/>
    </a:accent6>
    <a:hlink>
      <a:srgbClr val="201855"/>
    </a:hlink>
    <a:folHlink>
      <a:srgbClr val="373D4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7081</TotalTime>
  <Words>1093</Words>
  <Application>Microsoft Office PowerPoint</Application>
  <PresentationFormat>Widescreen</PresentationFormat>
  <Paragraphs>264</Paragraphs>
  <Slides>37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Cambria Math</vt:lpstr>
      <vt:lpstr>Consolas</vt:lpstr>
      <vt:lpstr>Lato</vt:lpstr>
      <vt:lpstr>Wingdings</vt:lpstr>
      <vt:lpstr>Office Theme</vt:lpstr>
      <vt:lpstr>Computernetwerken met TCP/IP</vt:lpstr>
      <vt:lpstr>Inhoud</vt:lpstr>
      <vt:lpstr>Computernetwerken</vt:lpstr>
      <vt:lpstr>Computer-    netwerk</vt:lpstr>
      <vt:lpstr>Netwerkprotocollen</vt:lpstr>
      <vt:lpstr>Internetwerk</vt:lpstr>
      <vt:lpstr>Evolutie in netwerken</vt:lpstr>
      <vt:lpstr>OSI-model &amp; TCP/IP-model</vt:lpstr>
      <vt:lpstr>Hybride model &amp; troubleshooting</vt:lpstr>
      <vt:lpstr>Internet Protocol versie 4</vt:lpstr>
      <vt:lpstr>IPv4</vt:lpstr>
      <vt:lpstr>IPv4 (2)</vt:lpstr>
      <vt:lpstr>Geschiedenis</vt:lpstr>
      <vt:lpstr>Classful addressing</vt:lpstr>
      <vt:lpstr>Subnetting (1)</vt:lpstr>
      <vt:lpstr>Subnetting (2)</vt:lpstr>
      <vt:lpstr>Subnetting (3)</vt:lpstr>
      <vt:lpstr>Subnetting (4)</vt:lpstr>
      <vt:lpstr>Classless Interdomain Routing (CIDR)</vt:lpstr>
      <vt:lpstr>Speciale IP-adressen</vt:lpstr>
      <vt:lpstr>Dynamic Host Configuration Protocol (DHCP)</vt:lpstr>
      <vt:lpstr>Network address translation (NAT)</vt:lpstr>
      <vt:lpstr>NAT (2)</vt:lpstr>
      <vt:lpstr>Routering</vt:lpstr>
      <vt:lpstr>Waarom routering?</vt:lpstr>
      <vt:lpstr>Statische routes</vt:lpstr>
      <vt:lpstr>Routing Information Protocol (RIP)</vt:lpstr>
      <vt:lpstr>RIP configuratie</vt:lpstr>
      <vt:lpstr>Open Shortest Path First (OSPF)</vt:lpstr>
      <vt:lpstr>Voorbeeld van tekstslide</vt:lpstr>
      <vt:lpstr>Over transities</vt:lpstr>
      <vt:lpstr>Voorbeeld van een slide met grafiek</vt:lpstr>
      <vt:lpstr>Tabbladen/tussenslides</vt:lpstr>
      <vt:lpstr>Nieuw hoofdstuk</vt:lpstr>
      <vt:lpstr>Nieuw hoofdstuk</vt:lpstr>
      <vt:lpstr>Nieuw hoofdstuk</vt:lpstr>
      <vt:lpstr>Dank 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Marcoen Tom</cp:lastModifiedBy>
  <cp:revision>69</cp:revision>
  <dcterms:created xsi:type="dcterms:W3CDTF">2018-05-02T07:41:02Z</dcterms:created>
  <dcterms:modified xsi:type="dcterms:W3CDTF">2022-02-07T21:24:09Z</dcterms:modified>
</cp:coreProperties>
</file>